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7"/>
  </p:notesMasterIdLst>
  <p:sldIdLst>
    <p:sldId id="256" r:id="rId5"/>
    <p:sldId id="2146847054" r:id="rId6"/>
    <p:sldId id="262" r:id="rId7"/>
    <p:sldId id="2146847062" r:id="rId8"/>
    <p:sldId id="2146847063" r:id="rId9"/>
    <p:sldId id="263" r:id="rId10"/>
    <p:sldId id="265" r:id="rId11"/>
    <p:sldId id="584" r:id="rId12"/>
    <p:sldId id="2146847064" r:id="rId13"/>
    <p:sldId id="2146847065" r:id="rId14"/>
    <p:sldId id="266" r:id="rId15"/>
    <p:sldId id="2146847066" r:id="rId16"/>
    <p:sldId id="267" r:id="rId17"/>
    <p:sldId id="2146847074" r:id="rId18"/>
    <p:sldId id="2146847073" r:id="rId19"/>
    <p:sldId id="2146847072" r:id="rId20"/>
    <p:sldId id="2146847071" r:id="rId21"/>
    <p:sldId id="2146847070" r:id="rId22"/>
    <p:sldId id="2146847069" r:id="rId23"/>
    <p:sldId id="2146847077" r:id="rId24"/>
    <p:sldId id="2146847076" r:id="rId25"/>
    <p:sldId id="2146847075" r:id="rId26"/>
    <p:sldId id="2146847078" r:id="rId27"/>
    <p:sldId id="2146847080" r:id="rId28"/>
    <p:sldId id="2146847079" r:id="rId29"/>
    <p:sldId id="2146847082" r:id="rId30"/>
    <p:sldId id="2146847085" r:id="rId31"/>
    <p:sldId id="2146847081" r:id="rId32"/>
    <p:sldId id="2146847084" r:id="rId33"/>
    <p:sldId id="2146847083" r:id="rId34"/>
    <p:sldId id="2146847087" r:id="rId35"/>
    <p:sldId id="2146847088" r:id="rId36"/>
    <p:sldId id="2146847086" r:id="rId37"/>
    <p:sldId id="2146847091" r:id="rId38"/>
    <p:sldId id="2146847090" r:id="rId39"/>
    <p:sldId id="2146847098" r:id="rId40"/>
    <p:sldId id="2146847089" r:id="rId41"/>
    <p:sldId id="2146847092" r:id="rId42"/>
    <p:sldId id="2146847093" r:id="rId43"/>
    <p:sldId id="2146847094" r:id="rId44"/>
    <p:sldId id="2146847095" r:id="rId45"/>
    <p:sldId id="2146847096" r:id="rId46"/>
    <p:sldId id="2146847097" r:id="rId47"/>
    <p:sldId id="268" r:id="rId48"/>
    <p:sldId id="2146847055" r:id="rId49"/>
    <p:sldId id="2146847067" r:id="rId50"/>
    <p:sldId id="2146847068" r:id="rId51"/>
    <p:sldId id="269" r:id="rId52"/>
    <p:sldId id="2146847059" r:id="rId53"/>
    <p:sldId id="2146847060" r:id="rId54"/>
    <p:sldId id="2146847061" r:id="rId55"/>
    <p:sldId id="25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24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01-08-2025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dirty="0"/>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8/1/2025</a:t>
            </a:fld>
            <a:endParaRPr lang="en-US" dirty="0"/>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8/1/2025</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8/1/2025</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8/1/2025</a:t>
            </a:fld>
            <a:endParaRPr lang="en-US" dirty="0"/>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8/1/2025</a:t>
            </a:fld>
            <a:endParaRPr lang="en-US" dirty="0"/>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8/1/2025</a:t>
            </a:fld>
            <a:endParaRPr lang="en-US" dirty="0"/>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8/1/2025</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8/1/2025</a:t>
            </a:fld>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Times New Roman" panose="02020603050405020304" pitchFamily="18" charset="0"/>
                <a:cs typeface="Times New Roman" panose="02020603050405020304" pitchFamily="18" charset="0"/>
              </a:rPr>
              <a:t>SuperStore Data Analysis Using Ai with Data Science</a:t>
            </a:r>
          </a:p>
        </p:txBody>
      </p:sp>
      <p:sp>
        <p:nvSpPr>
          <p:cNvPr id="3" name="TextBox 2"/>
          <p:cNvSpPr txBox="1"/>
          <p:nvPr/>
        </p:nvSpPr>
        <p:spPr>
          <a:xfrm>
            <a:off x="-329782" y="1034321"/>
            <a:ext cx="12726648" cy="461665"/>
          </a:xfrm>
          <a:prstGeom prst="rect">
            <a:avLst/>
          </a:prstGeom>
          <a:noFill/>
        </p:spPr>
        <p:txBody>
          <a:bodyPr wrap="square" lIns="91440" tIns="45720" rIns="91440" bIns="45720" rtlCol="0" anchor="t">
            <a:spAutoFit/>
          </a:bodyPr>
          <a:lstStyle/>
          <a:p>
            <a:pPr algn="ctr"/>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SuperStore Data Analysis Using Data Analytics and Data Science</a:t>
            </a:r>
          </a:p>
        </p:txBody>
      </p:sp>
      <p:sp>
        <p:nvSpPr>
          <p:cNvPr id="4" name="TextBox 3"/>
          <p:cNvSpPr txBox="1"/>
          <p:nvPr/>
        </p:nvSpPr>
        <p:spPr>
          <a:xfrm>
            <a:off x="1941016" y="3198437"/>
            <a:ext cx="7980183" cy="3046988"/>
          </a:xfrm>
          <a:prstGeom prst="rect">
            <a:avLst/>
          </a:prstGeom>
          <a:noFill/>
        </p:spPr>
        <p:txBody>
          <a:bodyPr wrap="square" lIns="91440" tIns="45720" rIns="91440" bIns="45720" rtlCol="0" anchor="t">
            <a:spAutoFit/>
          </a:bodyPr>
          <a:lstStyle/>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Presented By</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Student Name: S.SHRRIVATHSAN</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College Name: Panimalar ENGINEERING COLLEGE</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Department: COMPUTER SCIENCE DEPARTMENT</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Email ID: shrrivathsany2k@gmail.com	</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AICTE Student ID: STU680f6b03bd1fe1745840899</a:t>
            </a:r>
          </a:p>
          <a:p>
            <a:r>
              <a:rPr lang="en-US" sz="2400" b="1" cap="small" dirty="0">
                <a:solidFill>
                  <a:schemeClr val="accent1">
                    <a:lumMod val="75000"/>
                  </a:schemeClr>
                </a:solidFill>
                <a:latin typeface="Times New Roman" panose="02020603050405020304" pitchFamily="18" charset="0"/>
                <a:cs typeface="Times New Roman" panose="02020603050405020304" pitchFamily="18" charset="0"/>
              </a:rPr>
              <a:t>Internship ID: INTERNSHIP_1748937226683eaa0a58abc</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273F8-CCA2-F41A-CB65-0EECB32681A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9B7A344-8EAF-9FCC-DB36-5A35178954C8}"/>
              </a:ext>
            </a:extLst>
          </p:cNvPr>
          <p:cNvSpPr txBox="1">
            <a:spLocks/>
          </p:cNvSpPr>
          <p:nvPr/>
        </p:nvSpPr>
        <p:spPr>
          <a:xfrm>
            <a:off x="1917589" y="366809"/>
            <a:ext cx="8610600" cy="635055"/>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b="1" dirty="0">
                <a:latin typeface="Arial" panose="020B0604020202020204" pitchFamily="34" charset="0"/>
                <a:cs typeface="Arial" panose="020B0604020202020204" pitchFamily="34" charset="0"/>
              </a:rPr>
              <a:t>Library required to build the model</a:t>
            </a:r>
            <a:endParaRPr lang="en-IN" sz="3200" dirty="0">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7CCA65FB-575B-382C-1F80-82CE9E3464F5}"/>
              </a:ext>
            </a:extLst>
          </p:cNvPr>
          <p:cNvSpPr txBox="1">
            <a:spLocks noChangeArrowheads="1"/>
          </p:cNvSpPr>
          <p:nvPr/>
        </p:nvSpPr>
        <p:spPr bwMode="auto">
          <a:xfrm>
            <a:off x="756534" y="1508188"/>
            <a:ext cx="10678932" cy="299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5. Model Evaluation</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sklearn.metrics</a:t>
            </a:r>
            <a:r>
              <a:rPr lang="en-US" altLang="en-US" sz="1800" cap="small" dirty="0">
                <a:solidFill>
                  <a:schemeClr val="tx1"/>
                </a:solidFill>
              </a:rPr>
              <a:t> – For performance evaluation metrics like RMSE, R², MAE</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endParaRPr lang="en-US" altLang="en-US" sz="1800" b="1"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6. Optional (Advanced Visualization &amp; Tuning)</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plotly</a:t>
            </a:r>
            <a:r>
              <a:rPr lang="en-US" altLang="en-US" sz="1800" cap="small" dirty="0">
                <a:solidFill>
                  <a:schemeClr val="tx1"/>
                </a:solidFill>
              </a:rPr>
              <a:t> – For interactive charts</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scipy</a:t>
            </a:r>
            <a:r>
              <a:rPr lang="en-US" altLang="en-US" sz="1800" cap="small" dirty="0">
                <a:solidFill>
                  <a:schemeClr val="tx1"/>
                </a:solidFill>
              </a:rPr>
              <a:t> – For statistical operations</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sklearn.model_selection</a:t>
            </a:r>
            <a:r>
              <a:rPr lang="en-US" altLang="en-US" sz="1800" cap="small" dirty="0">
                <a:solidFill>
                  <a:schemeClr val="tx1"/>
                </a:solidFill>
              </a:rPr>
              <a:t> – For cross-validation and hyperparameter tuning</a:t>
            </a:r>
          </a:p>
          <a:p>
            <a:pPr marL="0" indent="0" defTabSz="914400" eaLnBrk="0" fontAlgn="base" hangingPunct="0">
              <a:lnSpc>
                <a:spcPct val="100000"/>
              </a:lnSpc>
              <a:spcBef>
                <a:spcPct val="0"/>
              </a:spcBef>
              <a:spcAft>
                <a:spcPct val="0"/>
              </a:spcAft>
              <a:buClrTx/>
              <a:buSzTx/>
              <a:buFontTx/>
              <a:buChar char="•"/>
            </a:pPr>
            <a:endParaRPr lang="en-US" altLang="en-US" sz="4800" cap="small" dirty="0">
              <a:solidFill>
                <a:schemeClr val="tx1"/>
              </a:solidFill>
              <a:latin typeface="Arial" panose="020B0604020202020204" pitchFamily="34" charset="0"/>
            </a:endParaRPr>
          </a:p>
        </p:txBody>
      </p:sp>
    </p:spTree>
    <p:extLst>
      <p:ext uri="{BB962C8B-B14F-4D97-AF65-F5344CB8AC3E}">
        <p14:creationId xmlns:p14="http://schemas.microsoft.com/office/powerpoint/2010/main" val="406165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1044061"/>
            <a:ext cx="11029616" cy="530296"/>
          </a:xfrm>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581192" y="1588273"/>
            <a:ext cx="11029615" cy="4673324"/>
          </a:xfrm>
        </p:spPr>
        <p:txBody>
          <a:bodyPr>
            <a:normAutofit fontScale="40000" lnSpcReduction="20000"/>
          </a:bodyPr>
          <a:lstStyle/>
          <a:p>
            <a:pPr marL="0" lvl="0" indent="0" defTabSz="914400" eaLnBrk="0" fontAlgn="base" hangingPunct="0">
              <a:lnSpc>
                <a:spcPct val="100000"/>
              </a:lnSpc>
              <a:spcBef>
                <a:spcPct val="0"/>
              </a:spcBef>
              <a:spcAft>
                <a:spcPct val="0"/>
              </a:spcAft>
              <a:buClrTx/>
              <a:buSzTx/>
              <a:buNone/>
            </a:pPr>
            <a:r>
              <a:rPr lang="en-US" altLang="en-US" sz="2200" b="1" cap="small" dirty="0">
                <a:solidFill>
                  <a:schemeClr val="tx1"/>
                </a:solidFill>
                <a:latin typeface="Arial" panose="020B0604020202020204" pitchFamily="34" charset="0"/>
              </a:rPr>
              <a:t> </a:t>
            </a:r>
            <a:r>
              <a:rPr lang="en-US" altLang="en-US" sz="3000" b="1" cap="small" dirty="0">
                <a:solidFill>
                  <a:schemeClr val="tx1"/>
                </a:solidFill>
                <a:latin typeface="Arial" panose="020B0604020202020204" pitchFamily="34" charset="0"/>
              </a:rPr>
              <a:t>1. Project Objective</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Analyze the Superstore dataset to:</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Understand sales performance</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Identify top-performing segments, products, and regions</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Predict future sales</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Detect anomalies (e.g., loss-generating items)</a:t>
            </a:r>
          </a:p>
          <a:p>
            <a:pPr lvl="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3000" cap="small" dirty="0">
                <a:solidFill>
                  <a:schemeClr val="tx1"/>
                </a:solidFill>
                <a:latin typeface="Arial" panose="020B0604020202020204" pitchFamily="34" charset="0"/>
              </a:rPr>
              <a:t>Provide decision support via a deployed web application</a:t>
            </a:r>
          </a:p>
          <a:p>
            <a:pPr marL="0" lvl="0" indent="0" defTabSz="914400" eaLnBrk="0" fontAlgn="base" hangingPunct="0">
              <a:lnSpc>
                <a:spcPct val="100000"/>
              </a:lnSpc>
              <a:spcBef>
                <a:spcPct val="0"/>
              </a:spcBef>
              <a:spcAft>
                <a:spcPct val="0"/>
              </a:spcAft>
              <a:buClrTx/>
              <a:buSzTx/>
              <a:buNone/>
            </a:pPr>
            <a:endParaRPr lang="en-US" altLang="en-US" sz="11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endParaRPr lang="en-US" altLang="en-US" sz="32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3200" b="1" cap="small" dirty="0">
                <a:solidFill>
                  <a:schemeClr val="tx1"/>
                </a:solidFill>
                <a:latin typeface="Arial" panose="020B0604020202020204" pitchFamily="34" charset="0"/>
              </a:rPr>
              <a:t>2. Data Science Workflow`</a:t>
            </a:r>
          </a:p>
          <a:p>
            <a:pPr marL="0" lvl="0" indent="0" defTabSz="914400" eaLnBrk="0" fontAlgn="base" hangingPunct="0">
              <a:lnSpc>
                <a:spcPct val="100000"/>
              </a:lnSpc>
              <a:spcBef>
                <a:spcPct val="0"/>
              </a:spcBef>
              <a:spcAft>
                <a:spcPct val="0"/>
              </a:spcAft>
              <a:buClrTx/>
              <a:buSzTx/>
              <a:buNone/>
            </a:pP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2800" b="1" cap="small" dirty="0">
                <a:solidFill>
                  <a:schemeClr val="tx1"/>
                </a:solidFill>
                <a:latin typeface="Arial" panose="020B0604020202020204" pitchFamily="34" charset="0"/>
              </a:rPr>
              <a:t> </a:t>
            </a:r>
            <a:r>
              <a:rPr lang="en-US" altLang="en-US" sz="3500" b="1" cap="small" dirty="0">
                <a:solidFill>
                  <a:schemeClr val="tx1"/>
                </a:solidFill>
                <a:latin typeface="Arial" panose="020B0604020202020204" pitchFamily="34" charset="0"/>
              </a:rPr>
              <a:t>A. Exploratory Data Analysis (EDA)</a:t>
            </a:r>
          </a:p>
          <a:p>
            <a:pPr marL="0" lvl="0" indent="0" defTabSz="914400" eaLnBrk="0" fontAlgn="base" hangingPunct="0">
              <a:lnSpc>
                <a:spcPct val="100000"/>
              </a:lnSpc>
              <a:spcBef>
                <a:spcPct val="0"/>
              </a:spcBef>
              <a:spcAft>
                <a:spcPct val="0"/>
              </a:spcAft>
              <a:buClrTx/>
              <a:buSzTx/>
              <a:buFontTx/>
              <a:buChar char="•"/>
            </a:pPr>
            <a:r>
              <a:rPr lang="en-US" altLang="en-US" sz="3000" cap="small" dirty="0">
                <a:solidFill>
                  <a:schemeClr val="tx1"/>
                </a:solidFill>
                <a:latin typeface="Arial" panose="020B0604020202020204" pitchFamily="34" charset="0"/>
              </a:rPr>
              <a:t>Visualize sales, profit by region, category, and customer segment</a:t>
            </a:r>
            <a:endParaRPr lang="en-US" altLang="en-US" sz="4000"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Heatmaps for correlation</a:t>
            </a: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Time series of sales over time</a:t>
            </a: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Identify loss-making sub-categories</a:t>
            </a:r>
          </a:p>
          <a:p>
            <a:pPr marL="0" lvl="0" indent="0" defTabSz="914400" eaLnBrk="0" fontAlgn="base" hangingPunct="0">
              <a:lnSpc>
                <a:spcPct val="100000"/>
              </a:lnSpc>
              <a:spcBef>
                <a:spcPct val="0"/>
              </a:spcBef>
              <a:spcAft>
                <a:spcPct val="0"/>
              </a:spcAft>
              <a:buClrTx/>
              <a:buSzTx/>
              <a:buNone/>
            </a:pP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2800" b="1" cap="small" dirty="0">
                <a:solidFill>
                  <a:schemeClr val="tx1"/>
                </a:solidFill>
                <a:latin typeface="Arial" panose="020B0604020202020204" pitchFamily="34" charset="0"/>
              </a:rPr>
              <a:t> </a:t>
            </a:r>
            <a:r>
              <a:rPr lang="en-US" altLang="en-US" sz="3500" b="1" cap="small" dirty="0">
                <a:solidFill>
                  <a:schemeClr val="tx1"/>
                </a:solidFill>
                <a:latin typeface="Arial" panose="020B0604020202020204" pitchFamily="34" charset="0"/>
              </a:rPr>
              <a:t>B. Feature Engineering</a:t>
            </a: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3000" cap="small" dirty="0">
                <a:solidFill>
                  <a:schemeClr val="tx1"/>
                </a:solidFill>
                <a:latin typeface="Arial" panose="020B0604020202020204" pitchFamily="34" charset="0"/>
              </a:rPr>
              <a:t>Extract </a:t>
            </a:r>
            <a:r>
              <a:rPr lang="en-US" altLang="en-US" sz="3000" cap="small" dirty="0">
                <a:solidFill>
                  <a:schemeClr val="tx1"/>
                </a:solidFill>
                <a:latin typeface="Arial Unicode MS"/>
              </a:rPr>
              <a:t>year</a:t>
            </a:r>
            <a:r>
              <a:rPr lang="en-US" altLang="en-US" sz="3000" cap="small" dirty="0">
                <a:solidFill>
                  <a:schemeClr val="tx1"/>
                </a:solidFill>
              </a:rPr>
              <a:t>, </a:t>
            </a:r>
            <a:r>
              <a:rPr lang="en-US" altLang="en-US" sz="3000" cap="small" dirty="0">
                <a:solidFill>
                  <a:schemeClr val="tx1"/>
                </a:solidFill>
                <a:latin typeface="Arial Unicode MS"/>
              </a:rPr>
              <a:t>month</a:t>
            </a:r>
            <a:r>
              <a:rPr lang="en-US" altLang="en-US" sz="3000" cap="small" dirty="0">
                <a:solidFill>
                  <a:schemeClr val="tx1"/>
                </a:solidFill>
              </a:rPr>
              <a:t> from </a:t>
            </a:r>
            <a:r>
              <a:rPr lang="en-US" altLang="en-US" sz="3000" cap="small" dirty="0">
                <a:solidFill>
                  <a:schemeClr val="tx1"/>
                </a:solidFill>
                <a:latin typeface="Arial Unicode MS"/>
              </a:rPr>
              <a:t>Order Date</a:t>
            </a:r>
            <a:endParaRPr lang="en-US" altLang="en-US" sz="3000" cap="small" dirty="0">
              <a:solidFill>
                <a:schemeClr val="tx1"/>
              </a:solidFill>
            </a:endParaRP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Compute </a:t>
            </a:r>
            <a:r>
              <a:rPr lang="en-US" altLang="en-US" sz="3000" cap="small" dirty="0">
                <a:solidFill>
                  <a:schemeClr val="tx1"/>
                </a:solidFill>
                <a:latin typeface="Arial Unicode MS"/>
              </a:rPr>
              <a:t>Profit Margin</a:t>
            </a:r>
            <a:endParaRPr lang="en-US" altLang="en-US" sz="3000" cap="small" dirty="0">
              <a:solidFill>
                <a:schemeClr val="tx1"/>
              </a:solidFill>
            </a:endParaRP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Aggregate metrics by customer/product/region</a:t>
            </a:r>
          </a:p>
          <a:p>
            <a:pPr marL="0" lvl="0" indent="0" defTabSz="914400" eaLnBrk="0" fontAlgn="base" hangingPunct="0">
              <a:lnSpc>
                <a:spcPct val="100000"/>
              </a:lnSpc>
              <a:spcBef>
                <a:spcPct val="0"/>
              </a:spcBef>
              <a:spcAft>
                <a:spcPct val="0"/>
              </a:spcAft>
              <a:buClrTx/>
              <a:buSzTx/>
              <a:buNone/>
            </a:pP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2800" b="1" cap="small" dirty="0">
                <a:solidFill>
                  <a:schemeClr val="tx1"/>
                </a:solidFill>
                <a:latin typeface="Arial" panose="020B0604020202020204" pitchFamily="34" charset="0"/>
              </a:rPr>
              <a:t> </a:t>
            </a:r>
            <a:r>
              <a:rPr lang="en-US" altLang="en-US" sz="3500" b="1" cap="small" dirty="0">
                <a:solidFill>
                  <a:schemeClr val="tx1"/>
                </a:solidFill>
                <a:latin typeface="Arial" panose="020B0604020202020204" pitchFamily="34" charset="0"/>
              </a:rPr>
              <a:t>C. Machine Learning Algorithms</a:t>
            </a: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2800" cap="small" dirty="0">
                <a:solidFill>
                  <a:schemeClr val="tx1"/>
                </a:solidFill>
                <a:latin typeface="Arial" panose="020B0604020202020204" pitchFamily="34" charset="0"/>
              </a:rPr>
              <a:t>Choose ML algorithms based on your goals:</a:t>
            </a: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endParaRPr lang="en-US" altLang="en-US" sz="2800" b="1"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4000" b="1" cap="small" dirty="0">
                <a:solidFill>
                  <a:schemeClr val="tx1"/>
                </a:solidFill>
                <a:latin typeface="Arial" panose="020B0604020202020204" pitchFamily="34" charset="0"/>
              </a:rPr>
              <a:t>1. Sales Prediction</a:t>
            </a:r>
          </a:p>
          <a:p>
            <a:pPr marL="0" lvl="0" indent="0" defTabSz="914400" eaLnBrk="0" fontAlgn="base" hangingPunct="0">
              <a:lnSpc>
                <a:spcPct val="100000"/>
              </a:lnSpc>
              <a:spcBef>
                <a:spcPct val="0"/>
              </a:spcBef>
              <a:spcAft>
                <a:spcPct val="0"/>
              </a:spcAft>
              <a:buClrTx/>
              <a:buSzTx/>
              <a:buFontTx/>
              <a:buChar char="•"/>
            </a:pPr>
            <a:r>
              <a:rPr lang="en-US" altLang="en-US" sz="3000" cap="small" dirty="0">
                <a:solidFill>
                  <a:schemeClr val="tx1"/>
                </a:solidFill>
                <a:latin typeface="Arial" panose="020B0604020202020204" pitchFamily="34" charset="0"/>
              </a:rPr>
              <a:t>Algorithms: Linear Regression, Random Forest, XGBoost</a:t>
            </a:r>
            <a:endParaRPr lang="en-US" altLang="en-US" sz="4000" cap="small"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Input: Product, Region, Time, Discount, Quantity</a:t>
            </a:r>
          </a:p>
          <a:p>
            <a:pPr marL="0" lvl="0" indent="0" defTabSz="914400" eaLnBrk="0" fontAlgn="base" hangingPunct="0">
              <a:lnSpc>
                <a:spcPct val="100000"/>
              </a:lnSpc>
              <a:spcBef>
                <a:spcPct val="0"/>
              </a:spcBef>
              <a:spcAft>
                <a:spcPct val="0"/>
              </a:spcAft>
              <a:buClrTx/>
              <a:buSzTx/>
              <a:buFontTx/>
              <a:buChar char="•"/>
            </a:pPr>
            <a:r>
              <a:rPr lang="en-US" altLang="en-US" sz="4000" cap="small" dirty="0">
                <a:solidFill>
                  <a:schemeClr val="tx1"/>
                </a:solidFill>
                <a:latin typeface="Arial" panose="020B0604020202020204" pitchFamily="34" charset="0"/>
              </a:rPr>
              <a:t>Output: Expected Sales/Profit</a:t>
            </a:r>
          </a:p>
        </p:txBody>
      </p:sp>
      <p:sp>
        <p:nvSpPr>
          <p:cNvPr id="43" name="Rectangle 38">
            <a:extLst>
              <a:ext uri="{FF2B5EF4-FFF2-40B4-BE49-F238E27FC236}">
                <a16:creationId xmlns:a16="http://schemas.microsoft.com/office/drawing/2014/main" id="{FF126E30-24C8-7049-C876-EBD4FD8A33FE}"/>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5" name="Rectangle 40">
            <a:extLst>
              <a:ext uri="{FF2B5EF4-FFF2-40B4-BE49-F238E27FC236}">
                <a16:creationId xmlns:a16="http://schemas.microsoft.com/office/drawing/2014/main" id="{8145466E-0BEB-DF65-D3D0-C29363FDA0F6}"/>
              </a:ext>
            </a:extLst>
          </p:cNvPr>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415450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D1482-C06F-4E98-FEE8-ACA33163D28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0DDC2EB-E56D-BDE1-EA39-33392734BD9E}"/>
              </a:ext>
            </a:extLst>
          </p:cNvPr>
          <p:cNvSpPr>
            <a:spLocks noGrp="1"/>
          </p:cNvSpPr>
          <p:nvPr>
            <p:ph type="title"/>
          </p:nvPr>
        </p:nvSpPr>
        <p:spPr>
          <a:xfrm>
            <a:off x="652753" y="1028899"/>
            <a:ext cx="11029616" cy="530296"/>
          </a:xfrm>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2" name="Content Placeholder 1">
            <a:extLst>
              <a:ext uri="{FF2B5EF4-FFF2-40B4-BE49-F238E27FC236}">
                <a16:creationId xmlns:a16="http://schemas.microsoft.com/office/drawing/2014/main" id="{98246C1B-9DD5-9A2E-A320-D9F785BEC920}"/>
              </a:ext>
            </a:extLst>
          </p:cNvPr>
          <p:cNvSpPr>
            <a:spLocks noGrp="1"/>
          </p:cNvSpPr>
          <p:nvPr>
            <p:ph idx="1"/>
          </p:nvPr>
        </p:nvSpPr>
        <p:spPr>
          <a:xfrm>
            <a:off x="581192" y="1641944"/>
            <a:ext cx="11029615" cy="4673324"/>
          </a:xfrm>
        </p:spPr>
        <p:txBody>
          <a:bodyPr>
            <a:normAutofit fontScale="92500" lnSpcReduction="20000"/>
          </a:bodyPr>
          <a:lstStyle/>
          <a:p>
            <a:pPr marL="0" lvl="0" indent="0" defTabSz="914400" eaLnBrk="0" fontAlgn="base" hangingPunct="0">
              <a:lnSpc>
                <a:spcPct val="100000"/>
              </a:lnSpc>
              <a:spcBef>
                <a:spcPct val="0"/>
              </a:spcBef>
              <a:spcAft>
                <a:spcPct val="0"/>
              </a:spcAft>
              <a:buClrTx/>
              <a:buSzTx/>
              <a:buNone/>
            </a:pPr>
            <a:endParaRPr lang="en-US" altLang="en-US" sz="1200" b="1"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1200" b="1" dirty="0">
                <a:solidFill>
                  <a:schemeClr val="tx1"/>
                </a:solidFill>
                <a:latin typeface="Arial" panose="020B0604020202020204" pitchFamily="34" charset="0"/>
              </a:rPr>
              <a:t>2. Customer Segmentation</a:t>
            </a:r>
          </a:p>
          <a:p>
            <a:pPr marL="0" lvl="0" indent="0" defTabSz="914400" eaLnBrk="0" fontAlgn="base" hangingPunct="0">
              <a:lnSpc>
                <a:spcPct val="100000"/>
              </a:lnSpc>
              <a:spcBef>
                <a:spcPct val="0"/>
              </a:spcBef>
              <a:spcAft>
                <a:spcPct val="0"/>
              </a:spcAft>
              <a:buClrTx/>
              <a:buSzTx/>
              <a:buFontTx/>
              <a:buChar char="•"/>
            </a:pPr>
            <a:r>
              <a:rPr lang="en-US" altLang="en-US" sz="1200" dirty="0">
                <a:solidFill>
                  <a:schemeClr val="tx1"/>
                </a:solidFill>
                <a:latin typeface="Arial" panose="020B0604020202020204" pitchFamily="34" charset="0"/>
              </a:rPr>
              <a:t>Algorithm: K-Means Clustering</a:t>
            </a:r>
            <a:endParaRPr lang="en-US" altLang="en-US" sz="16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600" dirty="0">
                <a:solidFill>
                  <a:schemeClr val="tx1"/>
                </a:solidFill>
                <a:latin typeface="Arial" panose="020B0604020202020204" pitchFamily="34" charset="0"/>
              </a:rPr>
              <a:t>Features: Total Sales, Orders, Average Profit</a:t>
            </a:r>
          </a:p>
          <a:p>
            <a:pPr marL="0" lvl="0" indent="0" defTabSz="914400" eaLnBrk="0" fontAlgn="base" hangingPunct="0">
              <a:lnSpc>
                <a:spcPct val="100000"/>
              </a:lnSpc>
              <a:spcBef>
                <a:spcPct val="0"/>
              </a:spcBef>
              <a:spcAft>
                <a:spcPct val="0"/>
              </a:spcAft>
              <a:buClrTx/>
              <a:buSzTx/>
              <a:buFontTx/>
              <a:buChar char="•"/>
            </a:pPr>
            <a:r>
              <a:rPr lang="en-US" altLang="en-US" sz="1600" dirty="0">
                <a:solidFill>
                  <a:schemeClr val="tx1"/>
                </a:solidFill>
                <a:latin typeface="Arial" panose="020B0604020202020204" pitchFamily="34" charset="0"/>
              </a:rPr>
              <a:t>Outcome: Targeted marketing</a:t>
            </a:r>
          </a:p>
          <a:p>
            <a:pPr marL="0" lvl="0" indent="0" defTabSz="914400" eaLnBrk="0" fontAlgn="base" hangingPunct="0">
              <a:lnSpc>
                <a:spcPct val="100000"/>
              </a:lnSpc>
              <a:spcBef>
                <a:spcPct val="0"/>
              </a:spcBef>
              <a:spcAft>
                <a:spcPct val="0"/>
              </a:spcAft>
              <a:buClrTx/>
              <a:buSzTx/>
              <a:buNone/>
            </a:pPr>
            <a:endParaRPr lang="en-US" altLang="en-US" sz="1200" b="1"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1200" b="1" dirty="0">
                <a:solidFill>
                  <a:schemeClr val="tx1"/>
                </a:solidFill>
                <a:latin typeface="Arial" panose="020B0604020202020204" pitchFamily="34" charset="0"/>
              </a:rPr>
              <a:t>3. Anomaly Detection</a:t>
            </a:r>
          </a:p>
          <a:p>
            <a:pPr marL="0" lvl="0" indent="0" defTabSz="914400" eaLnBrk="0" fontAlgn="base" hangingPunct="0">
              <a:lnSpc>
                <a:spcPct val="100000"/>
              </a:lnSpc>
              <a:spcBef>
                <a:spcPct val="0"/>
              </a:spcBef>
              <a:spcAft>
                <a:spcPct val="0"/>
              </a:spcAft>
              <a:buClrTx/>
              <a:buSzTx/>
              <a:buFontTx/>
              <a:buChar char="•"/>
            </a:pPr>
            <a:r>
              <a:rPr lang="en-US" altLang="en-US" sz="1200" dirty="0">
                <a:solidFill>
                  <a:schemeClr val="tx1"/>
                </a:solidFill>
                <a:latin typeface="Arial" panose="020B0604020202020204" pitchFamily="34" charset="0"/>
              </a:rPr>
              <a:t>Algorithms: Isolation Forest, DBSCAN</a:t>
            </a:r>
            <a:endParaRPr lang="en-US" altLang="en-US" sz="16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600" dirty="0">
                <a:solidFill>
                  <a:schemeClr val="tx1"/>
                </a:solidFill>
                <a:latin typeface="Arial" panose="020B0604020202020204" pitchFamily="34" charset="0"/>
              </a:rPr>
              <a:t>Detect: Unusual profit margins, high discounts</a:t>
            </a:r>
          </a:p>
          <a:p>
            <a:pPr marL="0" lvl="0" indent="0" defTabSz="914400" eaLnBrk="0" fontAlgn="base" hangingPunct="0">
              <a:lnSpc>
                <a:spcPct val="100000"/>
              </a:lnSpc>
              <a:spcBef>
                <a:spcPct val="0"/>
              </a:spcBef>
              <a:spcAft>
                <a:spcPct val="0"/>
              </a:spcAft>
              <a:buClrTx/>
              <a:buSzTx/>
              <a:buNone/>
            </a:pPr>
            <a:endParaRPr lang="en-US" altLang="en-US" sz="1200" b="1"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1200" b="1" dirty="0">
                <a:solidFill>
                  <a:schemeClr val="tx1"/>
                </a:solidFill>
                <a:latin typeface="Arial" panose="020B0604020202020204" pitchFamily="34" charset="0"/>
              </a:rPr>
              <a:t>4. Product Recommendation</a:t>
            </a:r>
          </a:p>
          <a:p>
            <a:pPr marL="0" lvl="0" indent="0" defTabSz="914400" eaLnBrk="0" fontAlgn="base" hangingPunct="0">
              <a:lnSpc>
                <a:spcPct val="100000"/>
              </a:lnSpc>
              <a:spcBef>
                <a:spcPct val="0"/>
              </a:spcBef>
              <a:spcAft>
                <a:spcPct val="0"/>
              </a:spcAft>
              <a:buClrTx/>
              <a:buSzTx/>
              <a:buFontTx/>
              <a:buChar char="•"/>
            </a:pPr>
            <a:r>
              <a:rPr lang="en-US" altLang="en-US" sz="1200" dirty="0">
                <a:solidFill>
                  <a:schemeClr val="tx1"/>
                </a:solidFill>
                <a:latin typeface="Arial" panose="020B0604020202020204" pitchFamily="34" charset="0"/>
              </a:rPr>
              <a:t>Algorithm: Association Rules (Apriori), Collaborative Filtering</a:t>
            </a:r>
          </a:p>
          <a:p>
            <a:pPr marL="0" lvl="0" indent="0" defTabSz="914400" eaLnBrk="0" fontAlgn="base" hangingPunct="0">
              <a:lnSpc>
                <a:spcPct val="100000"/>
              </a:lnSpc>
              <a:spcBef>
                <a:spcPct val="0"/>
              </a:spcBef>
              <a:spcAft>
                <a:spcPct val="0"/>
              </a:spcAft>
              <a:buClrTx/>
              <a:buSzTx/>
              <a:buFontTx/>
              <a:buChar char="•"/>
            </a:pPr>
            <a:endParaRPr lang="en-US" altLang="en-US" sz="1200" dirty="0">
              <a:solidFill>
                <a:schemeClr val="tx1"/>
              </a:solidFill>
              <a:latin typeface="Arial" panose="020B0604020202020204" pitchFamily="34" charset="0"/>
            </a:endParaRPr>
          </a:p>
          <a:p>
            <a:r>
              <a:rPr lang="en-US" sz="1500" b="1" dirty="0"/>
              <a:t>4. AI Integration (Optional)</a:t>
            </a:r>
          </a:p>
          <a:p>
            <a:r>
              <a:rPr lang="en-US" sz="1500" dirty="0"/>
              <a:t>Use </a:t>
            </a:r>
            <a:r>
              <a:rPr lang="en-US" sz="1500" b="1" dirty="0"/>
              <a:t>LSTM (Deep Learning)</a:t>
            </a:r>
            <a:r>
              <a:rPr lang="en-US" sz="1500" dirty="0"/>
              <a:t> for </a:t>
            </a:r>
            <a:r>
              <a:rPr lang="en-US" sz="1500" b="1" dirty="0"/>
              <a:t>time-series sales forecasting</a:t>
            </a:r>
            <a:endParaRPr lang="en-US" sz="1500" dirty="0"/>
          </a:p>
          <a:p>
            <a:r>
              <a:rPr lang="en-US" sz="1500" dirty="0"/>
              <a:t>Integrate </a:t>
            </a:r>
            <a:r>
              <a:rPr lang="en-US" sz="1500" b="1" dirty="0"/>
              <a:t>NLP</a:t>
            </a:r>
            <a:r>
              <a:rPr lang="en-US" sz="1500" dirty="0"/>
              <a:t> to generate insights like: “Top 5 loss-making products in the West region in 2024”.</a:t>
            </a:r>
          </a:p>
          <a:p>
            <a:pPr marL="0" indent="0">
              <a:buNone/>
            </a:pPr>
            <a:r>
              <a:rPr lang="en-US" altLang="en-US" sz="1500" b="1" dirty="0">
                <a:solidFill>
                  <a:schemeClr val="tx1"/>
                </a:solidFill>
                <a:latin typeface="Arial" panose="020B0604020202020204" pitchFamily="34" charset="0"/>
              </a:rPr>
              <a:t>5. Tools and Libraries</a:t>
            </a:r>
            <a:endParaRPr lang="en-US" altLang="en-US" sz="2200" b="1"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endParaRPr lang="en-US" altLang="en-US" sz="1300" b="1"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r>
              <a:rPr lang="en-US" altLang="en-US" sz="1500" b="1" dirty="0">
                <a:solidFill>
                  <a:schemeClr val="tx1"/>
                </a:solidFill>
                <a:latin typeface="Arial" panose="020B0604020202020204" pitchFamily="34" charset="0"/>
              </a:rPr>
              <a:t> Python Libraries</a:t>
            </a:r>
          </a:p>
          <a:p>
            <a:pPr marL="0" lvl="0"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Unicode MS"/>
              </a:rPr>
              <a:t>pandas</a:t>
            </a:r>
            <a:r>
              <a:rPr lang="en-US" altLang="en-US" sz="1500" dirty="0">
                <a:solidFill>
                  <a:schemeClr val="tx1"/>
                </a:solidFill>
              </a:rPr>
              <a:t>, </a:t>
            </a:r>
            <a:r>
              <a:rPr lang="en-US" altLang="en-US" sz="1500" dirty="0">
                <a:solidFill>
                  <a:schemeClr val="tx1"/>
                </a:solidFill>
                <a:latin typeface="Arial Unicode MS"/>
              </a:rPr>
              <a:t>numpy</a:t>
            </a:r>
            <a:r>
              <a:rPr lang="en-US" altLang="en-US" sz="1500" dirty="0">
                <a:solidFill>
                  <a:schemeClr val="tx1"/>
                </a:solidFill>
              </a:rPr>
              <a:t>, </a:t>
            </a:r>
            <a:r>
              <a:rPr lang="en-US" altLang="en-US" sz="1500" dirty="0">
                <a:solidFill>
                  <a:schemeClr val="tx1"/>
                </a:solidFill>
                <a:latin typeface="Arial Unicode MS"/>
              </a:rPr>
              <a:t>matplotlib</a:t>
            </a:r>
            <a:r>
              <a:rPr lang="en-US" altLang="en-US" sz="1500" dirty="0">
                <a:solidFill>
                  <a:schemeClr val="tx1"/>
                </a:solidFill>
              </a:rPr>
              <a:t>, </a:t>
            </a:r>
            <a:r>
              <a:rPr lang="en-US" altLang="en-US" sz="1500" dirty="0">
                <a:solidFill>
                  <a:schemeClr val="tx1"/>
                </a:solidFill>
                <a:latin typeface="Arial Unicode MS"/>
              </a:rPr>
              <a:t>seaborn</a:t>
            </a:r>
            <a:r>
              <a:rPr lang="en-US" altLang="en-US" sz="1500" dirty="0">
                <a:solidFill>
                  <a:schemeClr val="tx1"/>
                </a:solidFill>
              </a:rPr>
              <a:t> – for EDA</a:t>
            </a:r>
            <a:endParaRPr lang="en-US" altLang="en-US" sz="15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Unicode MS"/>
              </a:rPr>
              <a:t>scikit-learn</a:t>
            </a:r>
            <a:r>
              <a:rPr lang="en-US" altLang="en-US" sz="1500" dirty="0">
                <a:solidFill>
                  <a:schemeClr val="tx1"/>
                </a:solidFill>
              </a:rPr>
              <a:t> – ML algorithms</a:t>
            </a:r>
            <a:endParaRPr lang="en-US" altLang="en-US" sz="15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Unicode MS"/>
              </a:rPr>
              <a:t>xgboost</a:t>
            </a:r>
            <a:r>
              <a:rPr lang="en-US" altLang="en-US" sz="1500" dirty="0">
                <a:solidFill>
                  <a:schemeClr val="tx1"/>
                </a:solidFill>
              </a:rPr>
              <a:t>, </a:t>
            </a:r>
            <a:r>
              <a:rPr lang="en-US" altLang="en-US" sz="1500" dirty="0">
                <a:solidFill>
                  <a:schemeClr val="tx1"/>
                </a:solidFill>
                <a:latin typeface="Arial Unicode MS"/>
              </a:rPr>
              <a:t>lightgbm</a:t>
            </a:r>
            <a:r>
              <a:rPr lang="en-US" altLang="en-US" sz="1500" dirty="0">
                <a:solidFill>
                  <a:schemeClr val="tx1"/>
                </a:solidFill>
              </a:rPr>
              <a:t> – advanced models</a:t>
            </a:r>
            <a:endParaRPr lang="en-US" altLang="en-US" sz="15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Unicode MS"/>
              </a:rPr>
              <a:t>statsmodels</a:t>
            </a:r>
            <a:r>
              <a:rPr lang="en-US" altLang="en-US" sz="1500" dirty="0">
                <a:solidFill>
                  <a:schemeClr val="tx1"/>
                </a:solidFill>
              </a:rPr>
              <a:t> or </a:t>
            </a:r>
            <a:r>
              <a:rPr lang="en-US" altLang="en-US" sz="1500" dirty="0">
                <a:solidFill>
                  <a:schemeClr val="tx1"/>
                </a:solidFill>
                <a:latin typeface="Arial Unicode MS"/>
              </a:rPr>
              <a:t>fbprophet</a:t>
            </a:r>
            <a:r>
              <a:rPr lang="en-US" altLang="en-US" sz="1500" dirty="0">
                <a:solidFill>
                  <a:schemeClr val="tx1"/>
                </a:solidFill>
              </a:rPr>
              <a:t> – time series forecasting</a:t>
            </a:r>
            <a:endParaRPr lang="en-US" altLang="en-US" sz="15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Unicode MS"/>
              </a:rPr>
              <a:t>flask</a:t>
            </a:r>
            <a:r>
              <a:rPr lang="en-US" altLang="en-US" sz="1500" dirty="0">
                <a:solidFill>
                  <a:schemeClr val="tx1"/>
                </a:solidFill>
              </a:rPr>
              <a:t> or </a:t>
            </a:r>
            <a:r>
              <a:rPr lang="en-US" altLang="en-US" sz="1500" dirty="0">
                <a:solidFill>
                  <a:schemeClr val="tx1"/>
                </a:solidFill>
                <a:latin typeface="Arial Unicode MS"/>
              </a:rPr>
              <a:t>streamlit</a:t>
            </a:r>
            <a:r>
              <a:rPr lang="en-US" altLang="en-US" sz="1500" dirty="0">
                <a:solidFill>
                  <a:schemeClr val="tx1"/>
                </a:solidFill>
              </a:rPr>
              <a:t> – for web deployment</a:t>
            </a:r>
          </a:p>
          <a:p>
            <a:pPr marL="0" lvl="0" indent="0" defTabSz="914400" eaLnBrk="0" fontAlgn="base" hangingPunct="0">
              <a:lnSpc>
                <a:spcPct val="100000"/>
              </a:lnSpc>
              <a:spcBef>
                <a:spcPct val="0"/>
              </a:spcBef>
              <a:spcAft>
                <a:spcPct val="0"/>
              </a:spcAft>
              <a:buClrTx/>
              <a:buSzTx/>
              <a:buNone/>
            </a:pPr>
            <a:endParaRPr lang="en-US" altLang="en-US" sz="4400" dirty="0">
              <a:solidFill>
                <a:schemeClr val="tx1"/>
              </a:solidFill>
              <a:latin typeface="Arial" panose="020B0604020202020204" pitchFamily="34" charset="0"/>
            </a:endParaRPr>
          </a:p>
        </p:txBody>
      </p:sp>
      <p:sp>
        <p:nvSpPr>
          <p:cNvPr id="43" name="Rectangle 38">
            <a:extLst>
              <a:ext uri="{FF2B5EF4-FFF2-40B4-BE49-F238E27FC236}">
                <a16:creationId xmlns:a16="http://schemas.microsoft.com/office/drawing/2014/main" id="{A00E830D-582C-85CB-5282-7CF2386D92F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5" name="Rectangle 40">
            <a:extLst>
              <a:ext uri="{FF2B5EF4-FFF2-40B4-BE49-F238E27FC236}">
                <a16:creationId xmlns:a16="http://schemas.microsoft.com/office/drawing/2014/main" id="{0830BDA5-95BB-270A-737B-7EF5DB442CD5}"/>
              </a:ext>
            </a:extLst>
          </p:cNvPr>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00143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Results and screenshots</a:t>
            </a:r>
            <a:endParaRPr lang="en-US" dirty="0"/>
          </a:p>
        </p:txBody>
      </p:sp>
      <p:pic>
        <p:nvPicPr>
          <p:cNvPr id="73" name="Content Placeholder 72" descr="A screenshot of a computer&#10;&#10;AI-generated content may be incorrect.">
            <a:extLst>
              <a:ext uri="{FF2B5EF4-FFF2-40B4-BE49-F238E27FC236}">
                <a16:creationId xmlns:a16="http://schemas.microsoft.com/office/drawing/2014/main" id="{C7B85918-9E4B-C933-6D97-0726B0CDFBE7}"/>
              </a:ext>
            </a:extLst>
          </p:cNvPr>
          <p:cNvPicPr>
            <a:picLocks noGrp="1" noChangeAspect="1"/>
          </p:cNvPicPr>
          <p:nvPr>
            <p:ph idx="1"/>
          </p:nvPr>
        </p:nvPicPr>
        <p:blipFill>
          <a:blip r:embed="rId2"/>
          <a:stretch>
            <a:fillRect/>
          </a:stretch>
        </p:blipFill>
        <p:spPr>
          <a:xfrm>
            <a:off x="1587129" y="1301750"/>
            <a:ext cx="9017741" cy="4673600"/>
          </a:xfrm>
        </p:spPr>
      </p:pic>
    </p:spTree>
    <p:extLst>
      <p:ext uri="{BB962C8B-B14F-4D97-AF65-F5344CB8AC3E}">
        <p14:creationId xmlns:p14="http://schemas.microsoft.com/office/powerpoint/2010/main" val="148329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8ADF3-24B1-22EB-DE00-729D623825E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AEDC6C-6D25-6B74-4723-79A0AD6EBAC8}"/>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 program&#10;&#10;AI-generated content may be incorrect.">
            <a:extLst>
              <a:ext uri="{FF2B5EF4-FFF2-40B4-BE49-F238E27FC236}">
                <a16:creationId xmlns:a16="http://schemas.microsoft.com/office/drawing/2014/main" id="{B369D255-21D5-8EEE-6531-6D46AA301552}"/>
              </a:ext>
            </a:extLst>
          </p:cNvPr>
          <p:cNvPicPr>
            <a:picLocks noGrp="1" noChangeAspect="1"/>
          </p:cNvPicPr>
          <p:nvPr>
            <p:ph idx="1"/>
          </p:nvPr>
        </p:nvPicPr>
        <p:blipFill>
          <a:blip r:embed="rId2"/>
          <a:stretch>
            <a:fillRect/>
          </a:stretch>
        </p:blipFill>
        <p:spPr>
          <a:xfrm>
            <a:off x="2071161" y="1309701"/>
            <a:ext cx="8049677" cy="4673600"/>
          </a:xfrm>
        </p:spPr>
      </p:pic>
    </p:spTree>
    <p:extLst>
      <p:ext uri="{BB962C8B-B14F-4D97-AF65-F5344CB8AC3E}">
        <p14:creationId xmlns:p14="http://schemas.microsoft.com/office/powerpoint/2010/main" val="112869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8C991-9F5A-39A9-48B7-177DF79F55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F0EE21-21E9-867E-46EF-09ED686FE016}"/>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Results and screenshots</a:t>
            </a:r>
            <a:endParaRPr lang="en-US" dirty="0"/>
          </a:p>
        </p:txBody>
      </p:sp>
      <p:pic>
        <p:nvPicPr>
          <p:cNvPr id="6" name="Content Placeholder 5" descr="A screenshot of a computer program&#10;&#10;AI-generated content may be incorrect.">
            <a:extLst>
              <a:ext uri="{FF2B5EF4-FFF2-40B4-BE49-F238E27FC236}">
                <a16:creationId xmlns:a16="http://schemas.microsoft.com/office/drawing/2014/main" id="{F1E96A90-D4FD-B986-B8A2-FE41562A8289}"/>
              </a:ext>
            </a:extLst>
          </p:cNvPr>
          <p:cNvPicPr>
            <a:picLocks noGrp="1" noChangeAspect="1"/>
          </p:cNvPicPr>
          <p:nvPr>
            <p:ph idx="1"/>
          </p:nvPr>
        </p:nvPicPr>
        <p:blipFill>
          <a:blip r:embed="rId2"/>
          <a:stretch>
            <a:fillRect/>
          </a:stretch>
        </p:blipFill>
        <p:spPr>
          <a:xfrm>
            <a:off x="2355951" y="1301750"/>
            <a:ext cx="7480098" cy="4673600"/>
          </a:xfrm>
        </p:spPr>
      </p:pic>
    </p:spTree>
    <p:extLst>
      <p:ext uri="{BB962C8B-B14F-4D97-AF65-F5344CB8AC3E}">
        <p14:creationId xmlns:p14="http://schemas.microsoft.com/office/powerpoint/2010/main" val="210373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CFB8-729A-3DC7-A60C-43016FF80A6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F3CCC6-1CD6-D460-118C-17ED5B3CE1C0}"/>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10" name="Content Placeholder 9" descr="A screenshot of a computer&#10;&#10;AI-generated content may be incorrect.">
            <a:extLst>
              <a:ext uri="{FF2B5EF4-FFF2-40B4-BE49-F238E27FC236}">
                <a16:creationId xmlns:a16="http://schemas.microsoft.com/office/drawing/2014/main" id="{A4827CA4-E3F9-C99E-98C0-DAAA6F970C45}"/>
              </a:ext>
            </a:extLst>
          </p:cNvPr>
          <p:cNvPicPr>
            <a:picLocks noGrp="1" noChangeAspect="1"/>
          </p:cNvPicPr>
          <p:nvPr>
            <p:ph idx="1"/>
          </p:nvPr>
        </p:nvPicPr>
        <p:blipFill>
          <a:blip r:embed="rId2"/>
          <a:stretch>
            <a:fillRect/>
          </a:stretch>
        </p:blipFill>
        <p:spPr>
          <a:xfrm>
            <a:off x="2355951" y="1301750"/>
            <a:ext cx="7480098" cy="4673600"/>
          </a:xfrm>
        </p:spPr>
      </p:pic>
    </p:spTree>
    <p:extLst>
      <p:ext uri="{BB962C8B-B14F-4D97-AF65-F5344CB8AC3E}">
        <p14:creationId xmlns:p14="http://schemas.microsoft.com/office/powerpoint/2010/main" val="99818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29B26-F2B1-7FEE-DAED-F2FE63A3F5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2B9706-4339-D4A9-48B8-12222A2A84ED}"/>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3CFD0309-05B4-7178-9F13-8B3BF0EE013F}"/>
              </a:ext>
            </a:extLst>
          </p:cNvPr>
          <p:cNvPicPr>
            <a:picLocks noGrp="1" noChangeAspect="1"/>
          </p:cNvPicPr>
          <p:nvPr>
            <p:ph idx="1"/>
          </p:nvPr>
        </p:nvPicPr>
        <p:blipFill>
          <a:blip r:embed="rId2"/>
          <a:stretch>
            <a:fillRect/>
          </a:stretch>
        </p:blipFill>
        <p:spPr>
          <a:xfrm>
            <a:off x="1602694" y="1301750"/>
            <a:ext cx="8986611" cy="4673600"/>
          </a:xfrm>
        </p:spPr>
      </p:pic>
    </p:spTree>
    <p:extLst>
      <p:ext uri="{BB962C8B-B14F-4D97-AF65-F5344CB8AC3E}">
        <p14:creationId xmlns:p14="http://schemas.microsoft.com/office/powerpoint/2010/main" val="264566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920A-6741-F8D5-A719-19EE885D1A0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90B371-74E0-6811-E4DF-6C8452012AEB}"/>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 program&#10;&#10;AI-generated content may be incorrect.">
            <a:extLst>
              <a:ext uri="{FF2B5EF4-FFF2-40B4-BE49-F238E27FC236}">
                <a16:creationId xmlns:a16="http://schemas.microsoft.com/office/drawing/2014/main" id="{56E6624C-41FE-3434-E3F1-0C6AC96E141D}"/>
              </a:ext>
            </a:extLst>
          </p:cNvPr>
          <p:cNvPicPr>
            <a:picLocks noGrp="1" noChangeAspect="1"/>
          </p:cNvPicPr>
          <p:nvPr>
            <p:ph idx="1"/>
          </p:nvPr>
        </p:nvPicPr>
        <p:blipFill>
          <a:blip r:embed="rId2"/>
          <a:stretch>
            <a:fillRect/>
          </a:stretch>
        </p:blipFill>
        <p:spPr>
          <a:xfrm>
            <a:off x="2355951" y="1301750"/>
            <a:ext cx="7480098" cy="4673600"/>
          </a:xfrm>
        </p:spPr>
      </p:pic>
    </p:spTree>
    <p:extLst>
      <p:ext uri="{BB962C8B-B14F-4D97-AF65-F5344CB8AC3E}">
        <p14:creationId xmlns:p14="http://schemas.microsoft.com/office/powerpoint/2010/main" val="154089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6905D-B5FE-7DA4-3527-96C0C190C8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2F90B-7414-707A-6F06-507309DBCD4D}"/>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D54C81C9-9A87-480A-BEA9-8158F26F98FC}"/>
              </a:ext>
            </a:extLst>
          </p:cNvPr>
          <p:cNvPicPr>
            <a:picLocks noGrp="1" noChangeAspect="1"/>
          </p:cNvPicPr>
          <p:nvPr>
            <p:ph idx="1"/>
          </p:nvPr>
        </p:nvPicPr>
        <p:blipFill>
          <a:blip r:embed="rId2"/>
          <a:stretch>
            <a:fillRect/>
          </a:stretch>
        </p:blipFill>
        <p:spPr>
          <a:xfrm>
            <a:off x="1804785" y="1301750"/>
            <a:ext cx="8582429" cy="4673600"/>
          </a:xfrm>
        </p:spPr>
      </p:pic>
    </p:spTree>
    <p:extLst>
      <p:ext uri="{BB962C8B-B14F-4D97-AF65-F5344CB8AC3E}">
        <p14:creationId xmlns:p14="http://schemas.microsoft.com/office/powerpoint/2010/main" val="89939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cap="small" dirty="0">
                <a:latin typeface="Arial"/>
                <a:ea typeface="+mn-lt"/>
                <a:cs typeface="Arial"/>
              </a:rPr>
              <a:t>  </a:t>
            </a:r>
            <a:endParaRPr lang="en-US" cap="small" dirty="0">
              <a:latin typeface="Arial"/>
              <a:cs typeface="Arial"/>
            </a:endParaRPr>
          </a:p>
          <a:p>
            <a:pPr marL="305435" indent="-305435"/>
            <a:r>
              <a:rPr lang="en-US" sz="2000" b="1" cap="small" dirty="0">
                <a:latin typeface="Arial"/>
                <a:ea typeface="+mn-lt"/>
                <a:cs typeface="Arial"/>
              </a:rPr>
              <a:t>Problem Statement </a:t>
            </a:r>
            <a:r>
              <a:rPr lang="en-US" sz="2000" cap="small" dirty="0">
                <a:latin typeface="Arial"/>
                <a:ea typeface="+mn-lt"/>
                <a:cs typeface="Arial"/>
              </a:rPr>
              <a:t>(Should not include solution)</a:t>
            </a:r>
            <a:endParaRPr lang="en-US" cap="small" dirty="0">
              <a:latin typeface="Arial"/>
              <a:cs typeface="Arial"/>
            </a:endParaRPr>
          </a:p>
          <a:p>
            <a:pPr marL="305435" indent="-305435"/>
            <a:r>
              <a:rPr lang="en-US" sz="2000" b="1" cap="small" dirty="0">
                <a:latin typeface="Arial"/>
                <a:ea typeface="+mn-lt"/>
                <a:cs typeface="Arial"/>
              </a:rPr>
              <a:t>Proposed System/Solution</a:t>
            </a:r>
            <a:endParaRPr lang="en-US" cap="small" dirty="0">
              <a:latin typeface="Arial"/>
              <a:cs typeface="Arial"/>
            </a:endParaRPr>
          </a:p>
          <a:p>
            <a:pPr marL="305435" indent="-305435"/>
            <a:r>
              <a:rPr lang="en-US" sz="2000" b="1" cap="small" dirty="0">
                <a:latin typeface="Arial"/>
                <a:ea typeface="+mn-lt"/>
                <a:cs typeface="Calibri"/>
              </a:rPr>
              <a:t>System </a:t>
            </a:r>
            <a:r>
              <a:rPr lang="en-US" sz="2000" b="1" cap="small" dirty="0">
                <a:latin typeface="Arial"/>
                <a:ea typeface="+mn-lt"/>
                <a:cs typeface="+mn-lt"/>
              </a:rPr>
              <a:t>Development Approach </a:t>
            </a:r>
            <a:r>
              <a:rPr lang="en-US" sz="2000" cap="small" dirty="0">
                <a:latin typeface="Arial"/>
                <a:ea typeface="+mn-lt"/>
                <a:cs typeface="+mn-lt"/>
              </a:rPr>
              <a:t>(Technology Used) </a:t>
            </a:r>
            <a:endParaRPr lang="en-US" cap="small" dirty="0">
              <a:latin typeface="Arial"/>
              <a:ea typeface="+mn-lt"/>
              <a:cs typeface="+mn-lt"/>
            </a:endParaRPr>
          </a:p>
          <a:p>
            <a:pPr marL="305435" indent="-305435"/>
            <a:r>
              <a:rPr lang="en-US" sz="2000" b="1" cap="small" dirty="0">
                <a:latin typeface="Arial"/>
                <a:ea typeface="+mn-lt"/>
                <a:cs typeface="+mn-lt"/>
              </a:rPr>
              <a:t>Algorithm &amp; Deployment  </a:t>
            </a:r>
            <a:endParaRPr lang="en-US" cap="small" dirty="0">
              <a:latin typeface="Arial"/>
              <a:cs typeface="Calibri"/>
            </a:endParaRPr>
          </a:p>
          <a:p>
            <a:pPr marL="305435" indent="-305435"/>
            <a:r>
              <a:rPr lang="en-US" sz="2000" b="1" cap="small" dirty="0">
                <a:latin typeface="Arial"/>
                <a:ea typeface="+mn-lt"/>
                <a:cs typeface="Arial"/>
              </a:rPr>
              <a:t>Result (Output Image)</a:t>
            </a:r>
          </a:p>
          <a:p>
            <a:pPr marL="305435" indent="-305435"/>
            <a:r>
              <a:rPr lang="en-US" sz="2000" b="1" cap="small" dirty="0">
                <a:latin typeface="Arial"/>
                <a:ea typeface="+mn-lt"/>
                <a:cs typeface="Arial"/>
              </a:rPr>
              <a:t>Conclusion</a:t>
            </a:r>
            <a:endParaRPr lang="en-US" cap="small" dirty="0">
              <a:latin typeface="Arial"/>
              <a:cs typeface="Arial"/>
            </a:endParaRPr>
          </a:p>
          <a:p>
            <a:pPr marL="305435" indent="-305435"/>
            <a:r>
              <a:rPr lang="en-US" sz="2000" b="1" cap="small" dirty="0">
                <a:latin typeface="Arial"/>
                <a:ea typeface="+mn-lt"/>
                <a:cs typeface="Arial"/>
              </a:rPr>
              <a:t>Future Scope</a:t>
            </a:r>
          </a:p>
          <a:p>
            <a:pPr marL="305435" indent="-305435"/>
            <a:r>
              <a:rPr lang="en-US" sz="2000" b="1" cap="small" dirty="0">
                <a:latin typeface="Arial"/>
                <a:ea typeface="+mn-lt"/>
                <a:cs typeface="Arial"/>
              </a:rPr>
              <a:t>References</a:t>
            </a:r>
            <a:endParaRPr lang="en-US" cap="small" dirty="0">
              <a:latin typeface="Arial"/>
              <a:cs typeface="Arial"/>
            </a:endParaRPr>
          </a:p>
          <a:p>
            <a:pPr marL="305435" indent="-305435"/>
            <a:endParaRPr lang="en-US" cap="small"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746B7-8E09-D764-4A73-4BFD879995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68D2B8-FB0B-F932-5A76-C4FA355C2A01}"/>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AD81F9FF-2FE8-85A7-40F9-6A189A34D1CF}"/>
              </a:ext>
            </a:extLst>
          </p:cNvPr>
          <p:cNvPicPr>
            <a:picLocks noGrp="1" noChangeAspect="1"/>
          </p:cNvPicPr>
          <p:nvPr>
            <p:ph idx="1"/>
          </p:nvPr>
        </p:nvPicPr>
        <p:blipFill>
          <a:blip r:embed="rId2"/>
          <a:stretch>
            <a:fillRect/>
          </a:stretch>
        </p:blipFill>
        <p:spPr>
          <a:xfrm>
            <a:off x="1645173" y="1301750"/>
            <a:ext cx="8901653" cy="4673600"/>
          </a:xfrm>
        </p:spPr>
      </p:pic>
    </p:spTree>
    <p:extLst>
      <p:ext uri="{BB962C8B-B14F-4D97-AF65-F5344CB8AC3E}">
        <p14:creationId xmlns:p14="http://schemas.microsoft.com/office/powerpoint/2010/main" val="38034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C0BB4-90D3-FF00-B90E-200E70943DD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8A2556C-2EE6-5E80-73B6-27CCAB39F8D8}"/>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11" name="Content Placeholder 10" descr="A screenshot of a computer&#10;&#10;AI-generated content may be incorrect.">
            <a:extLst>
              <a:ext uri="{FF2B5EF4-FFF2-40B4-BE49-F238E27FC236}">
                <a16:creationId xmlns:a16="http://schemas.microsoft.com/office/drawing/2014/main" id="{22CC31F6-8117-7D2C-E648-4035CD2ADA99}"/>
              </a:ext>
            </a:extLst>
          </p:cNvPr>
          <p:cNvPicPr>
            <a:picLocks noGrp="1" noChangeAspect="1"/>
          </p:cNvPicPr>
          <p:nvPr>
            <p:ph idx="1"/>
          </p:nvPr>
        </p:nvPicPr>
        <p:blipFill>
          <a:blip r:embed="rId2"/>
          <a:stretch>
            <a:fillRect/>
          </a:stretch>
        </p:blipFill>
        <p:spPr>
          <a:xfrm>
            <a:off x="1658394" y="1301750"/>
            <a:ext cx="8875212" cy="4673600"/>
          </a:xfrm>
        </p:spPr>
      </p:pic>
    </p:spTree>
    <p:extLst>
      <p:ext uri="{BB962C8B-B14F-4D97-AF65-F5344CB8AC3E}">
        <p14:creationId xmlns:p14="http://schemas.microsoft.com/office/powerpoint/2010/main" val="7984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B2DB9-92E2-BB4E-129F-D80118986B2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CB3D6FB-536E-E77A-B78C-0918B117617C}"/>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324DA444-77E9-4AF2-A562-BB26A2D33655}"/>
              </a:ext>
            </a:extLst>
          </p:cNvPr>
          <p:cNvPicPr>
            <a:picLocks noGrp="1" noChangeAspect="1"/>
          </p:cNvPicPr>
          <p:nvPr>
            <p:ph idx="1"/>
          </p:nvPr>
        </p:nvPicPr>
        <p:blipFill>
          <a:blip r:embed="rId2"/>
          <a:stretch>
            <a:fillRect/>
          </a:stretch>
        </p:blipFill>
        <p:spPr>
          <a:xfrm>
            <a:off x="1611681" y="1301750"/>
            <a:ext cx="8968638" cy="4673600"/>
          </a:xfrm>
        </p:spPr>
      </p:pic>
    </p:spTree>
    <p:extLst>
      <p:ext uri="{BB962C8B-B14F-4D97-AF65-F5344CB8AC3E}">
        <p14:creationId xmlns:p14="http://schemas.microsoft.com/office/powerpoint/2010/main" val="57914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9CD70-2EA4-8F97-5314-A52B6D9AEE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C5F6C4-48E8-0555-82C1-D7C56E5D35AF}"/>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7" name="Content Placeholder 6">
            <a:extLst>
              <a:ext uri="{FF2B5EF4-FFF2-40B4-BE49-F238E27FC236}">
                <a16:creationId xmlns:a16="http://schemas.microsoft.com/office/drawing/2014/main" id="{8E99BDD9-C787-774F-E852-5F5F7CBBFD27}"/>
              </a:ext>
            </a:extLst>
          </p:cNvPr>
          <p:cNvPicPr>
            <a:picLocks noGrp="1" noChangeAspect="1"/>
          </p:cNvPicPr>
          <p:nvPr>
            <p:ph idx="1"/>
          </p:nvPr>
        </p:nvPicPr>
        <p:blipFill>
          <a:blip r:embed="rId2"/>
          <a:srcRect/>
          <a:stretch/>
        </p:blipFill>
        <p:spPr>
          <a:xfrm>
            <a:off x="1611681" y="1301750"/>
            <a:ext cx="8968638" cy="4673600"/>
          </a:xfrm>
        </p:spPr>
      </p:pic>
    </p:spTree>
    <p:extLst>
      <p:ext uri="{BB962C8B-B14F-4D97-AF65-F5344CB8AC3E}">
        <p14:creationId xmlns:p14="http://schemas.microsoft.com/office/powerpoint/2010/main" val="341252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DADA-9065-776B-ECED-990AA5A7B3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9350BF-E7F8-5641-B68B-5E722BC1BEDC}"/>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E2F5C298-CB24-81E5-1FE4-DAE0D3621F25}"/>
              </a:ext>
            </a:extLst>
          </p:cNvPr>
          <p:cNvPicPr>
            <a:picLocks noGrp="1" noChangeAspect="1"/>
          </p:cNvPicPr>
          <p:nvPr>
            <p:ph idx="1"/>
          </p:nvPr>
        </p:nvPicPr>
        <p:blipFill>
          <a:blip r:embed="rId2"/>
          <a:stretch>
            <a:fillRect/>
          </a:stretch>
        </p:blipFill>
        <p:spPr>
          <a:xfrm>
            <a:off x="1510806" y="1301750"/>
            <a:ext cx="9170387" cy="4673600"/>
          </a:xfrm>
        </p:spPr>
      </p:pic>
    </p:spTree>
    <p:extLst>
      <p:ext uri="{BB962C8B-B14F-4D97-AF65-F5344CB8AC3E}">
        <p14:creationId xmlns:p14="http://schemas.microsoft.com/office/powerpoint/2010/main" val="3842542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31D7-D1FC-D076-F5F9-CCFF0145B92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8DDC0EA-479C-DDD8-105F-EF478648796C}"/>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85177DF3-13D0-F486-268C-E8E6EAB62FCB}"/>
              </a:ext>
            </a:extLst>
          </p:cNvPr>
          <p:cNvPicPr>
            <a:picLocks noGrp="1" noChangeAspect="1"/>
          </p:cNvPicPr>
          <p:nvPr>
            <p:ph idx="1"/>
          </p:nvPr>
        </p:nvPicPr>
        <p:blipFill>
          <a:blip r:embed="rId2"/>
          <a:stretch>
            <a:fillRect/>
          </a:stretch>
        </p:blipFill>
        <p:spPr>
          <a:xfrm>
            <a:off x="2358681" y="1301750"/>
            <a:ext cx="7474638" cy="4673600"/>
          </a:xfrm>
        </p:spPr>
      </p:pic>
    </p:spTree>
    <p:extLst>
      <p:ext uri="{BB962C8B-B14F-4D97-AF65-F5344CB8AC3E}">
        <p14:creationId xmlns:p14="http://schemas.microsoft.com/office/powerpoint/2010/main" val="4100683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72A3C-7643-A90F-8B01-0C404FBDCBC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B3727E-DA3B-551C-E20F-C7206E3136D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A4976C68-A0AD-A59D-883F-EBC25551B773}"/>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99113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DA7F4-CDDC-4A8D-D28A-2781B1F820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CE34B8-4881-9067-A232-93B58E27AB04}"/>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B0C26CC0-E89C-9A52-DDB8-614D5005C8E1}"/>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3716011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5CB34-57F4-8365-88CF-90C9F9317A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5F6F1E-CBA3-91ED-2A20-743AC4A8D094}"/>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74104033-D317-0954-274E-C421532C444E}"/>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2881444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D53F-924F-4830-72CF-6601A4F4B31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84DAA1E-C54B-6352-C7CF-DD813B794EF1}"/>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7042152A-E52C-BAB3-3C84-678C519697AA}"/>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203261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fontScale="92500" lnSpcReduction="20000"/>
          </a:bodyPr>
          <a:lstStyle/>
          <a:p>
            <a:pPr marL="0" indent="0">
              <a:buNone/>
            </a:pPr>
            <a:r>
              <a:rPr lang="en-US" cap="small" dirty="0"/>
              <a:t>Problem Statement:</a:t>
            </a:r>
          </a:p>
          <a:p>
            <a:pPr marL="305435" indent="-305435"/>
            <a:r>
              <a:rPr lang="en-US" cap="small" dirty="0"/>
              <a:t>The objective is to analyze the historical sales and profit data of a superstore to identify key trends, patterns, and anomalies, and subsequently leverage these insights to optimize business operations, enhance customer satisfaction, and maximize profitability. This involves using data science techniques, including descriptive analytics, predictive modeling, and potentially prescriptive analytics, to address specific business questions and inform strategic decision-making.</a:t>
            </a:r>
          </a:p>
          <a:p>
            <a:pPr marL="0" indent="0">
              <a:buNone/>
            </a:pPr>
            <a:r>
              <a:rPr lang="en-US" cap="small" dirty="0"/>
              <a:t>Key objectives</a:t>
            </a:r>
          </a:p>
          <a:p>
            <a:r>
              <a:rPr lang="en-US" cap="small" dirty="0"/>
              <a:t>Identify key drivers of sales and profitability: Understanding which factors contribute most significantly to sales and profit across different products, regions, and customer segments.</a:t>
            </a:r>
          </a:p>
          <a:p>
            <a:r>
              <a:rPr lang="en-US" cap="small" dirty="0"/>
              <a:t>Forecast future sales and demand: Accurately predict sales and demand for various products to optimize inventory levels and prevent stockouts or overstocking, which can reduce waste and save costs.</a:t>
            </a:r>
          </a:p>
          <a:p>
            <a:r>
              <a:rPr lang="en-US" cap="small" dirty="0"/>
              <a:t>Segment customers and personalize recommendations: Identify distinct customer segments based on their preferences and buying behavior to tailor marketing campaigns and product recommendations, enhancing customer satisfaction and loyalty.</a:t>
            </a:r>
          </a:p>
          <a:p>
            <a:r>
              <a:rPr lang="en-US" cap="small" dirty="0"/>
              <a:t>Identify underperforming products and categories: Pinpoint products or categories experiencing low sales or profitability to develop strategies for improvement, such as adjusting pricing, promotional activities, or exploring alternative sourcing.</a:t>
            </a:r>
          </a:p>
          <a:p>
            <a:r>
              <a:rPr lang="en-US" cap="small" dirty="0"/>
              <a:t>Improve shipping and logistics efficiency: Analyze shipping mode performance and optimize logistics to reduce costs and delivery times, ultimately improving customer satisfaction and retention. </a:t>
            </a:r>
          </a:p>
          <a:p>
            <a:pPr marL="0" indent="0">
              <a:buNone/>
            </a:pPr>
            <a:endParaRPr lang="en-IN" cap="small" dirty="0"/>
          </a:p>
        </p:txBody>
      </p:sp>
    </p:spTree>
    <p:extLst>
      <p:ext uri="{BB962C8B-B14F-4D97-AF65-F5344CB8AC3E}">
        <p14:creationId xmlns:p14="http://schemas.microsoft.com/office/powerpoint/2010/main" val="118642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5AFD-5BBA-18AE-3580-C49CE1EEC7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FE0BDD6-FC75-DB40-098B-C6E6D0B15ED0}"/>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3D6F0D25-7DAA-4B64-5EC9-CAD87AF2C79A}"/>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1869800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3A96-C07B-9522-4622-1A8EC14D00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3DB2CC-85F8-48D8-BD88-3A5C9CF546B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92DE2DBF-DFA4-68BA-4DFD-E6298465631C}"/>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122210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CF03-6944-EC98-1BD2-A99351FE21A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9B52C6-7F21-7FC9-7403-1D889359479C}"/>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4D407DC2-9414-C97D-7670-8198CD7074E6}"/>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22353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FC48F-371A-368C-A835-485B3AE8A8B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52815A-F033-64B0-82A1-79A6ABDC430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08928C7F-1932-BC17-C86F-0D95B63254C3}"/>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1397325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6387-7095-3561-E0FC-0DC852D15E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0CFFA8-4135-CB4A-C4E3-58C2AA1E8B62}"/>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60C1CC34-073E-3958-0D56-16F0A7BDAA45}"/>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210779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C44C7-7094-5DC4-5225-A4F22637F4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8DDFF6-4523-4A9A-4B30-FFB02BB0339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13F8F7F8-5CF4-3DCF-02A2-926DCB9B54EB}"/>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133350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53D9-5F51-A3F9-4931-9901C3FA39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BD5CCE-B7C7-17B3-053C-B3D7E2C5B909}"/>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777877DD-E50C-5ECC-DC88-C90FF3E52B43}"/>
              </a:ext>
            </a:extLst>
          </p:cNvPr>
          <p:cNvPicPr>
            <a:picLocks noGrp="1" noChangeAspect="1"/>
          </p:cNvPicPr>
          <p:nvPr>
            <p:ph idx="1"/>
          </p:nvPr>
        </p:nvPicPr>
        <p:blipFill>
          <a:blip r:embed="rId2"/>
          <a:stretch>
            <a:fillRect/>
          </a:stretch>
        </p:blipFill>
        <p:spPr>
          <a:xfrm>
            <a:off x="2355951" y="1301750"/>
            <a:ext cx="7480098" cy="4673600"/>
          </a:xfrm>
        </p:spPr>
      </p:pic>
    </p:spTree>
    <p:extLst>
      <p:ext uri="{BB962C8B-B14F-4D97-AF65-F5344CB8AC3E}">
        <p14:creationId xmlns:p14="http://schemas.microsoft.com/office/powerpoint/2010/main" val="406710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FDD2-3EA9-8D0F-EFBE-5E31FED403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E8B6CD-E3EA-771D-7DF6-F499925D0E0B}"/>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091BB888-62AA-C755-9FE1-6942E5E74A66}"/>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4101276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9A94-0555-B62B-4B94-6D67456043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A9296BD-2B20-60DF-EC08-C25D4F063327}"/>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B7F809E7-780F-FC87-AD55-7799AAD47EA6}"/>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2508113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A403-9122-804A-2036-F9B52C604C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584BD5-F888-106A-6D42-141316BED59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D3AA0320-95EE-BE37-1095-756F763A9C4B}"/>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95976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BE24-B748-9D92-201D-D7B57453237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53038-E121-D200-64EB-EACD1032D847}"/>
              </a:ext>
            </a:extLst>
          </p:cNvPr>
          <p:cNvSpPr>
            <a:spLocks noGrp="1"/>
          </p:cNvSpPr>
          <p:nvPr>
            <p:ph idx="1"/>
          </p:nvPr>
        </p:nvSpPr>
        <p:spPr>
          <a:xfrm>
            <a:off x="452403" y="1237632"/>
            <a:ext cx="11029615" cy="4673324"/>
          </a:xfrm>
        </p:spPr>
        <p:txBody>
          <a:bodyPr>
            <a:normAutofit/>
          </a:bodyPr>
          <a:lstStyle/>
          <a:p>
            <a:pPr marL="0" indent="0">
              <a:buNone/>
            </a:pPr>
            <a:r>
              <a:rPr lang="en-US" cap="small" dirty="0"/>
              <a:t>Data science approach and AI techniques</a:t>
            </a:r>
          </a:p>
          <a:p>
            <a:pPr marL="0" indent="0">
              <a:buNone/>
            </a:pPr>
            <a:r>
              <a:rPr lang="en-US" cap="small" dirty="0"/>
              <a:t>	The project will involve the following steps and techniques:</a:t>
            </a:r>
          </a:p>
          <a:p>
            <a:r>
              <a:rPr lang="en-US" cap="small" dirty="0"/>
              <a:t>Data Collection and Cleaning:</a:t>
            </a:r>
          </a:p>
          <a:p>
            <a:pPr lvl="1"/>
            <a:r>
              <a:rPr lang="en-US" cap="small" dirty="0"/>
              <a:t>Gather historical sales data, including product information, customer details, order history, and shipping information.</a:t>
            </a:r>
          </a:p>
          <a:p>
            <a:pPr lvl="1"/>
            <a:r>
              <a:rPr lang="en-US" cap="small" dirty="0"/>
              <a:t>Clean and preprocess the data to handle missing values, inconsistencies, and outliers, ensuring data quality for analysis and model building.</a:t>
            </a:r>
          </a:p>
          <a:p>
            <a:r>
              <a:rPr lang="en-US" cap="small" dirty="0"/>
              <a:t>Exploratory Data Analysis (EDA):</a:t>
            </a:r>
          </a:p>
          <a:p>
            <a:pPr lvl="1"/>
            <a:r>
              <a:rPr lang="en-US" cap="small" dirty="0"/>
              <a:t>Conduct EDA to understand the data structure, distributions, and initial trends in sales, profit, and other key metrics across various dimensions (categories, regions, segments, etc.).</a:t>
            </a:r>
          </a:p>
          <a:p>
            <a:pPr lvl="1"/>
            <a:r>
              <a:rPr lang="en-US" cap="small" dirty="0"/>
              <a:t>Utilize visualizations like bar charts, scatter plots, and geographical maps to uncover patterns, disparities, and anomalies in the sales data.</a:t>
            </a:r>
          </a:p>
          <a:p>
            <a:r>
              <a:rPr lang="en-US" cap="small" dirty="0"/>
              <a:t>Feature Engineering:</a:t>
            </a:r>
          </a:p>
          <a:p>
            <a:pPr lvl="1"/>
            <a:r>
              <a:rPr lang="en-US" cap="small" dirty="0"/>
              <a:t>Create new features from existing data, such as seasonality indicators, discount ratios, or customer lifetime value metrics, to enhance the predictive power of models.</a:t>
            </a:r>
          </a:p>
          <a:p>
            <a:pPr marL="324000" lvl="1" indent="0">
              <a:buNone/>
            </a:pPr>
            <a:endParaRPr lang="en-US" cap="small" dirty="0"/>
          </a:p>
          <a:p>
            <a:pPr marL="0" indent="0">
              <a:buNone/>
            </a:pPr>
            <a:endParaRPr lang="en-IN" cap="small" dirty="0"/>
          </a:p>
        </p:txBody>
      </p:sp>
    </p:spTree>
    <p:extLst>
      <p:ext uri="{BB962C8B-B14F-4D97-AF65-F5344CB8AC3E}">
        <p14:creationId xmlns:p14="http://schemas.microsoft.com/office/powerpoint/2010/main" val="1216530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AD343-F848-9F04-A350-A5F310E680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A93000-14E2-54FB-860B-148A7509EF7E}"/>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F2BCAC14-3AB5-CA81-40FE-01B189E3179A}"/>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404372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BD613-C205-BBBC-5F51-F4905E5B8C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B683B32-4743-A76B-8E1A-872812534068}"/>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0C845470-FA10-7017-D370-C803E941D075}"/>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143906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CEE6E-4CBD-517D-2A2B-1B6122CDD32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48617F-5379-48F8-6905-855C6F473A9A}"/>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451E98B3-6E0F-7C85-50A6-9FEE9FE4724F}"/>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575657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3362-7675-2D8E-466B-E8ACF849EC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EE786A-AA8B-4ACA-BB05-F464850F85DC}"/>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screenshots</a:t>
            </a:r>
            <a:endParaRPr lang="en-US" dirty="0"/>
          </a:p>
        </p:txBody>
      </p:sp>
      <p:pic>
        <p:nvPicPr>
          <p:cNvPr id="6" name="Content Placeholder 5">
            <a:extLst>
              <a:ext uri="{FF2B5EF4-FFF2-40B4-BE49-F238E27FC236}">
                <a16:creationId xmlns:a16="http://schemas.microsoft.com/office/drawing/2014/main" id="{729A58F1-9CAD-A71A-797D-2E96CEA9D771}"/>
              </a:ext>
            </a:extLst>
          </p:cNvPr>
          <p:cNvPicPr>
            <a:picLocks noGrp="1" noChangeAspect="1"/>
          </p:cNvPicPr>
          <p:nvPr>
            <p:ph idx="1"/>
          </p:nvPr>
        </p:nvPicPr>
        <p:blipFill>
          <a:blip r:embed="rId2"/>
          <a:srcRect/>
          <a:stretch/>
        </p:blipFill>
        <p:spPr>
          <a:xfrm>
            <a:off x="2358681" y="1301750"/>
            <a:ext cx="7474638" cy="4673600"/>
          </a:xfrm>
        </p:spPr>
      </p:pic>
    </p:spTree>
    <p:extLst>
      <p:ext uri="{BB962C8B-B14F-4D97-AF65-F5344CB8AC3E}">
        <p14:creationId xmlns:p14="http://schemas.microsoft.com/office/powerpoint/2010/main" val="3386786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Conclusion</a:t>
            </a:r>
            <a:endParaRPr lang="en-US" dirty="0"/>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p:txBody>
          <a:bodyPr>
            <a:normAutofit fontScale="70000" lnSpcReduction="20000"/>
          </a:bodyPr>
          <a:lstStyle/>
          <a:p>
            <a:r>
              <a:rPr lang="en-US" sz="2000" dirty="0"/>
              <a:t>The SuperStore data analysis using AI and data science techniques provides deep insights into business performance, customer behavior, and operational bottlenecks. Through exploratory data analysis, machine learning models, and forecasting techniques, we have demonstrated how businesses can leverage data to make informed decisions.</a:t>
            </a:r>
          </a:p>
          <a:p>
            <a:pPr marL="0" indent="0">
              <a:buNone/>
            </a:pPr>
            <a:r>
              <a:rPr lang="en-US" sz="2000" dirty="0"/>
              <a:t>Key takeaways include:</a:t>
            </a:r>
          </a:p>
          <a:p>
            <a:r>
              <a:rPr lang="en-US" sz="2000" dirty="0"/>
              <a:t>Identification of high-performing product categories and loss-making areas.</a:t>
            </a:r>
          </a:p>
          <a:p>
            <a:r>
              <a:rPr lang="en-US" sz="2000" dirty="0"/>
              <a:t>Discovery of customer segments through clustering, enabling targeted marketing.</a:t>
            </a:r>
          </a:p>
          <a:p>
            <a:r>
              <a:rPr lang="en-US" sz="2000" dirty="0"/>
              <a:t>Accurate sales forecasting using time-series models to support inventory and resource planning.</a:t>
            </a:r>
          </a:p>
          <a:p>
            <a:r>
              <a:rPr lang="en-US" sz="2000" dirty="0"/>
              <a:t>Use of predictive analytics to understand profit drivers and optimize discount strategies.</a:t>
            </a:r>
          </a:p>
          <a:p>
            <a:r>
              <a:rPr lang="en-US" sz="2000" dirty="0"/>
              <a:t>The integration of AI methods such as machine learning, clustering, and forecasting has shown significant potential to improve efficiency, profitability, and customer satisfaction in a retail environment. Moreover, visual analytics and dashboards make these insights accessible and actionable for business stakeholders.</a:t>
            </a:r>
          </a:p>
          <a:p>
            <a:r>
              <a:rPr lang="en-US" sz="2000" dirty="0"/>
              <a:t>With the growing accessibility of advanced AI tools, the future holds even more promise. Businesses can further evolve by incorporating real-time analytics, personalized recommendation engines, and geospatial intelligence into their decision-making processes.</a:t>
            </a:r>
          </a:p>
          <a:p>
            <a:r>
              <a:rPr lang="en-US" sz="2000" dirty="0"/>
              <a:t>In conclusion, data science and AI not only empower SuperStore to understand its present but also to anticipate its future — turning raw data into strategic advantage.</a:t>
            </a:r>
          </a:p>
          <a:p>
            <a:pPr marL="305435" indent="-305435"/>
            <a:endParaRPr lang="en-IN" sz="2000" dirty="0"/>
          </a:p>
        </p:txBody>
      </p:sp>
    </p:spTree>
    <p:extLst>
      <p:ext uri="{BB962C8B-B14F-4D97-AF65-F5344CB8AC3E}">
        <p14:creationId xmlns:p14="http://schemas.microsoft.com/office/powerpoint/2010/main" val="318331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pPr marL="0" indent="0">
              <a:buNone/>
            </a:pPr>
            <a:r>
              <a:rPr lang="en-US" sz="1400" dirty="0"/>
              <a:t>As businesses increasingly adopt data-driven strategies, the scope of AI and data science in retail analytics is expanding rapidly. Below are some key future directions and enhancements that can be applied to the SuperStore analysis:</a:t>
            </a:r>
          </a:p>
          <a:p>
            <a:pPr marL="0" indent="0">
              <a:buNone/>
            </a:pPr>
            <a:r>
              <a:rPr lang="en-US" sz="1400" dirty="0"/>
              <a:t>1. Advanced AI for Personalized Recommendations</a:t>
            </a:r>
          </a:p>
          <a:p>
            <a:pPr marL="0" indent="0">
              <a:buNone/>
            </a:pPr>
            <a:r>
              <a:rPr lang="en-US" sz="1400" dirty="0"/>
              <a:t>Objective: Use customer purchase history, behavior, and segmentation data to recommend products.</a:t>
            </a:r>
          </a:p>
          <a:p>
            <a:pPr marL="0" indent="0">
              <a:buNone/>
            </a:pPr>
            <a:r>
              <a:rPr lang="en-US" sz="1400" dirty="0"/>
              <a:t>Methods: Collaborative filtering, content-based filtering, or hybrid recommendation systems (e.g., matrix factorization, deep learning-based recommenders).Impact: Increase cross-selling, upselling, and customer satisfaction.</a:t>
            </a:r>
          </a:p>
          <a:p>
            <a:pPr marL="0" indent="0">
              <a:buNone/>
            </a:pPr>
            <a:r>
              <a:rPr lang="en-US" sz="1400" dirty="0"/>
              <a:t>2. Real-Time Analytics &amp; Streaming Data</a:t>
            </a:r>
          </a:p>
          <a:p>
            <a:pPr marL="0" indent="0">
              <a:buNone/>
            </a:pPr>
            <a:r>
              <a:rPr lang="en-US" sz="1400" dirty="0"/>
              <a:t>Objective: Monitor sales, inventory, and customer behavior in real time.</a:t>
            </a:r>
          </a:p>
          <a:p>
            <a:pPr marL="0" indent="0">
              <a:buNone/>
            </a:pPr>
            <a:r>
              <a:rPr lang="en-US" sz="1400" dirty="0"/>
              <a:t>Tools: Apache Kafka, Spark Streaming, and real-time dashboards using Power BI or Grafana.</a:t>
            </a:r>
          </a:p>
          <a:p>
            <a:pPr marL="0" indent="0">
              <a:buNone/>
            </a:pPr>
            <a:r>
              <a:rPr lang="en-US" sz="1400" dirty="0"/>
              <a:t>Impact: Enables faster business decisions and immediate response to market trends.</a:t>
            </a:r>
          </a:p>
          <a:p>
            <a:pPr marL="0" indent="0">
              <a:buNone/>
            </a:pPr>
            <a:r>
              <a:rPr lang="en-US" sz="1400" dirty="0"/>
              <a:t>3. Integration with ERP and CRM Systems</a:t>
            </a:r>
          </a:p>
          <a:p>
            <a:pPr marL="0" indent="0">
              <a:buNone/>
            </a:pPr>
            <a:r>
              <a:rPr lang="en-US" sz="1400" dirty="0"/>
              <a:t>Objective: Combine SuperStore data with broader enterprise systems for holistic analytics.</a:t>
            </a:r>
          </a:p>
          <a:p>
            <a:pPr marL="0" indent="0">
              <a:buNone/>
            </a:pPr>
            <a:r>
              <a:rPr lang="en-US" sz="1400" dirty="0"/>
              <a:t>Use Case: Unified dashboards for sales, supply chain, customer feedback, and finance.</a:t>
            </a:r>
          </a:p>
          <a:p>
            <a:pPr marL="0" indent="0">
              <a:buNone/>
            </a:pPr>
            <a:r>
              <a:rPr lang="en-US" sz="1400" dirty="0"/>
              <a:t>Impact: Greater operational efficiency and 360° business insight. </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9937A-8536-D429-A2BC-BE8EF40D4B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F920F-5647-FD36-468A-2166C2E9F325}"/>
              </a:ext>
            </a:extLst>
          </p:cNvPr>
          <p:cNvSpPr>
            <a:spLocks noGrp="1"/>
          </p:cNvSpPr>
          <p:nvPr>
            <p:ph idx="1"/>
          </p:nvPr>
        </p:nvSpPr>
        <p:spPr/>
        <p:txBody>
          <a:bodyPr>
            <a:normAutofit lnSpcReduction="10000"/>
          </a:bodyPr>
          <a:lstStyle/>
          <a:p>
            <a:pPr marL="0" indent="0">
              <a:buNone/>
            </a:pPr>
            <a:r>
              <a:rPr lang="en-US" dirty="0"/>
              <a:t>4. Predictive Inventory and Demand Planning</a:t>
            </a:r>
          </a:p>
          <a:p>
            <a:pPr marL="0" indent="0">
              <a:buNone/>
            </a:pPr>
            <a:r>
              <a:rPr lang="en-US" dirty="0"/>
              <a:t>Objective: Predict future demand per region or product category using AI.</a:t>
            </a:r>
          </a:p>
          <a:p>
            <a:pPr marL="0" indent="0">
              <a:buNone/>
            </a:pPr>
            <a:r>
              <a:rPr lang="en-US" dirty="0"/>
              <a:t>Techniques: Deep learning (LSTM/GRU), Prophet, or AutoML.</a:t>
            </a:r>
          </a:p>
          <a:p>
            <a:pPr marL="0" indent="0">
              <a:buNone/>
            </a:pPr>
            <a:r>
              <a:rPr lang="en-US" dirty="0"/>
              <a:t>Impact: Reduce overstocking or stockouts, optimize warehouse management.</a:t>
            </a:r>
          </a:p>
          <a:p>
            <a:pPr marL="0" indent="0">
              <a:buNone/>
            </a:pPr>
            <a:r>
              <a:rPr lang="en-US" dirty="0"/>
              <a:t>5. Geospatial Analysis</a:t>
            </a:r>
          </a:p>
          <a:p>
            <a:pPr marL="0" indent="0">
              <a:buNone/>
            </a:pPr>
            <a:r>
              <a:rPr lang="en-US" dirty="0"/>
              <a:t>Objective: Analyze location-based sales patterns using maps and GIS data.</a:t>
            </a:r>
          </a:p>
          <a:p>
            <a:pPr marL="0" indent="0">
              <a:buNone/>
            </a:pPr>
            <a:r>
              <a:rPr lang="en-US" dirty="0"/>
              <a:t>Tools: QGIS, Plotly, GeoPandas, Tableau Map Layers.</a:t>
            </a:r>
          </a:p>
          <a:p>
            <a:pPr marL="0" indent="0">
              <a:buNone/>
            </a:pPr>
            <a:r>
              <a:rPr lang="en-US" dirty="0"/>
              <a:t>Impact: Optimize delivery routes, open new stores in high-potential regions.</a:t>
            </a:r>
          </a:p>
          <a:p>
            <a:pPr marL="0" indent="0">
              <a:buNone/>
            </a:pPr>
            <a:r>
              <a:rPr lang="en-US" dirty="0"/>
              <a:t>6. Sentiment Analysis from Customer Reviews</a:t>
            </a:r>
          </a:p>
          <a:p>
            <a:pPr marL="0" indent="0">
              <a:buNone/>
            </a:pPr>
            <a:r>
              <a:rPr lang="en-US" dirty="0"/>
              <a:t>Objective: Extract customer sentiment from feedback or reviews.</a:t>
            </a:r>
          </a:p>
          <a:p>
            <a:pPr marL="0" indent="0">
              <a:buNone/>
            </a:pPr>
            <a:r>
              <a:rPr lang="en-US" dirty="0"/>
              <a:t>Techniques: NLP using BERT, </a:t>
            </a:r>
            <a:r>
              <a:rPr lang="en-US" dirty="0" err="1"/>
              <a:t>RoBERTa</a:t>
            </a:r>
            <a:r>
              <a:rPr lang="en-US" dirty="0"/>
              <a:t>, or LLMs (ChatGPT API for summarization).</a:t>
            </a:r>
          </a:p>
          <a:p>
            <a:pPr marL="0" indent="0">
              <a:buNone/>
            </a:pPr>
            <a:r>
              <a:rPr lang="en-US" dirty="0"/>
              <a:t>Impact: Improve product quality, customer service, and retention.</a:t>
            </a:r>
          </a:p>
        </p:txBody>
      </p:sp>
      <p:sp>
        <p:nvSpPr>
          <p:cNvPr id="5" name="Title 4">
            <a:extLst>
              <a:ext uri="{FF2B5EF4-FFF2-40B4-BE49-F238E27FC236}">
                <a16:creationId xmlns:a16="http://schemas.microsoft.com/office/drawing/2014/main" id="{8529EA93-BAF2-A587-5B58-DC4F65F3AB66}"/>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2662203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97A8F-8837-EDAB-181B-5DB8356A42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67F7F-D4F4-F2B0-CF28-872A9B6FCF14}"/>
              </a:ext>
            </a:extLst>
          </p:cNvPr>
          <p:cNvSpPr>
            <a:spLocks noGrp="1"/>
          </p:cNvSpPr>
          <p:nvPr>
            <p:ph idx="1"/>
          </p:nvPr>
        </p:nvSpPr>
        <p:spPr>
          <a:xfrm>
            <a:off x="581192" y="1302025"/>
            <a:ext cx="11029615" cy="5090823"/>
          </a:xfrm>
        </p:spPr>
        <p:txBody>
          <a:bodyPr>
            <a:normAutofit lnSpcReduction="10000"/>
          </a:bodyPr>
          <a:lstStyle/>
          <a:p>
            <a:pPr marL="0" indent="0">
              <a:buNone/>
            </a:pPr>
            <a:r>
              <a:rPr lang="en-US" sz="1400" dirty="0"/>
              <a:t>7. AI Chatbots for Sales &amp; Support</a:t>
            </a:r>
          </a:p>
          <a:p>
            <a:pPr marL="0" indent="0">
              <a:buNone/>
            </a:pPr>
            <a:r>
              <a:rPr lang="en-US" sz="1400" dirty="0"/>
              <a:t>Objective: Deploy AI chatbots trained on SuperStore data to guide customers.</a:t>
            </a:r>
          </a:p>
          <a:p>
            <a:pPr marL="0" indent="0">
              <a:buNone/>
            </a:pPr>
            <a:r>
              <a:rPr lang="en-US" sz="1400" dirty="0"/>
              <a:t>Use Case: Automated helpdesk, guided shopping assistants.</a:t>
            </a:r>
          </a:p>
          <a:p>
            <a:pPr marL="0" indent="0">
              <a:buNone/>
            </a:pPr>
            <a:r>
              <a:rPr lang="en-US" sz="1400" dirty="0"/>
              <a:t>Tools: OpenAI, Dialogflow, Rasa.</a:t>
            </a:r>
          </a:p>
          <a:p>
            <a:pPr marL="0" indent="0">
              <a:buNone/>
            </a:pPr>
            <a:r>
              <a:rPr lang="en-US" sz="1400" dirty="0"/>
              <a:t>Impact: Better customer engagement and reduced support costs.</a:t>
            </a:r>
          </a:p>
          <a:p>
            <a:pPr marL="0" indent="0">
              <a:buNone/>
            </a:pPr>
            <a:endParaRPr lang="en-US" sz="1400" dirty="0"/>
          </a:p>
          <a:p>
            <a:pPr marL="0" indent="0">
              <a:buNone/>
            </a:pPr>
            <a:r>
              <a:rPr lang="en-US" sz="1400" dirty="0"/>
              <a:t>8. Ethical AI &amp; Bias Detection</a:t>
            </a:r>
          </a:p>
          <a:p>
            <a:pPr marL="0" indent="0">
              <a:buNone/>
            </a:pPr>
            <a:r>
              <a:rPr lang="en-US" sz="1400" dirty="0"/>
              <a:t>Objective: Ensure fairness and explainability in AI models (e.g., customer segmentation, credit scoring).</a:t>
            </a:r>
          </a:p>
          <a:p>
            <a:pPr marL="0" indent="0">
              <a:buNone/>
            </a:pPr>
            <a:r>
              <a:rPr lang="en-US" sz="1400" dirty="0"/>
              <a:t>Tools: SHAP, LIME, AI Fairness 360.</a:t>
            </a:r>
          </a:p>
          <a:p>
            <a:pPr marL="0" indent="0">
              <a:buNone/>
            </a:pPr>
            <a:r>
              <a:rPr lang="en-US" sz="1400" dirty="0"/>
              <a:t>Impact: Trustworthy AI systems and regulatory compliance (e.g., GDPR).</a:t>
            </a:r>
          </a:p>
          <a:p>
            <a:pPr marL="0" indent="0">
              <a:buNone/>
            </a:pPr>
            <a:endParaRPr lang="en-US" sz="1400" dirty="0"/>
          </a:p>
          <a:p>
            <a:pPr marL="0" indent="0">
              <a:buNone/>
            </a:pPr>
            <a:r>
              <a:rPr lang="en-US" sz="1400" dirty="0"/>
              <a:t>9. Augmented Reality (AR) &amp; Visual AI for Retail</a:t>
            </a:r>
          </a:p>
          <a:p>
            <a:pPr marL="0" indent="0">
              <a:buNone/>
            </a:pPr>
            <a:r>
              <a:rPr lang="en-US" sz="1400" dirty="0"/>
              <a:t>Objective: Visual product recommendations and in-store AR experiences.</a:t>
            </a:r>
          </a:p>
          <a:p>
            <a:pPr marL="0" indent="0">
              <a:buNone/>
            </a:pPr>
            <a:r>
              <a:rPr lang="en-US" sz="1400" dirty="0"/>
              <a:t>Techniques: Computer vision, AR SDKs, Visual Search.</a:t>
            </a:r>
          </a:p>
          <a:p>
            <a:pPr marL="0" indent="0">
              <a:buNone/>
            </a:pPr>
            <a:r>
              <a:rPr lang="en-US" sz="1400" dirty="0"/>
              <a:t>Impact: Next-generation retail experience.</a:t>
            </a:r>
          </a:p>
        </p:txBody>
      </p:sp>
      <p:sp>
        <p:nvSpPr>
          <p:cNvPr id="5" name="Title 4">
            <a:extLst>
              <a:ext uri="{FF2B5EF4-FFF2-40B4-BE49-F238E27FC236}">
                <a16:creationId xmlns:a16="http://schemas.microsoft.com/office/drawing/2014/main" id="{14856BFD-7727-9FBD-6836-6F06570ED581}"/>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3366604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References</a:t>
            </a:r>
            <a:endParaRPr lang="en-US" dirty="0"/>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fontScale="85000" lnSpcReduction="10000"/>
          </a:bodyPr>
          <a:lstStyle/>
          <a:p>
            <a:r>
              <a:rPr lang="en-IN" sz="2400" b="1" dirty="0"/>
              <a:t>📖 Books:</a:t>
            </a:r>
          </a:p>
          <a:p>
            <a:pPr marL="457200" indent="-457200">
              <a:buFont typeface="+mj-lt"/>
              <a:buAutoNum type="arabicPeriod"/>
            </a:pPr>
            <a:r>
              <a:rPr lang="en-IN" sz="2400" b="1" dirty="0"/>
              <a:t>"Data Science for Business"</a:t>
            </a:r>
            <a:r>
              <a:rPr lang="en-IN" sz="2400" dirty="0"/>
              <a:t> by Foster Provost &amp; Tom Fawcett</a:t>
            </a:r>
          </a:p>
          <a:p>
            <a:pPr marL="457200" indent="-457200">
              <a:buFont typeface="+mj-lt"/>
              <a:buAutoNum type="arabicPeriod"/>
            </a:pPr>
            <a:r>
              <a:rPr lang="en-IN" sz="2400" b="1" dirty="0"/>
              <a:t>"Python for Data Analysis"</a:t>
            </a:r>
            <a:r>
              <a:rPr lang="en-IN" sz="2400" dirty="0"/>
              <a:t> by Wes McKinney</a:t>
            </a:r>
          </a:p>
          <a:p>
            <a:pPr marL="457200" indent="-457200">
              <a:buFont typeface="+mj-lt"/>
              <a:buAutoNum type="arabicPeriod"/>
            </a:pPr>
            <a:r>
              <a:rPr lang="en-IN" sz="2400" b="1" dirty="0"/>
              <a:t>"Hands-On Machine Learning with Scikit-Learn, Keras, and TensorFlow"</a:t>
            </a:r>
            <a:r>
              <a:rPr lang="en-IN" sz="2400" dirty="0"/>
              <a:t> by Aurélien Géron</a:t>
            </a:r>
          </a:p>
          <a:p>
            <a:r>
              <a:rPr lang="en-IN" sz="2400" b="1" dirty="0"/>
              <a:t>📄 Research Papers:</a:t>
            </a:r>
          </a:p>
          <a:p>
            <a:pPr marL="457200" indent="-457200">
              <a:buFont typeface="+mj-lt"/>
              <a:buAutoNum type="arabicPeriod"/>
            </a:pPr>
            <a:r>
              <a:rPr lang="en-IN" sz="2400" i="1" dirty="0"/>
              <a:t>Aggarwal, C. C. (2015). Data Mining: The Textbook</a:t>
            </a:r>
            <a:r>
              <a:rPr lang="en-IN" sz="2400" dirty="0"/>
              <a:t> – Comprehensive methods in clustering, classification, and forecasting.</a:t>
            </a:r>
          </a:p>
          <a:p>
            <a:pPr marL="457200" indent="-457200">
              <a:buFont typeface="+mj-lt"/>
              <a:buAutoNum type="arabicPeriod"/>
            </a:pPr>
            <a:r>
              <a:rPr lang="en-IN" sz="2400" i="1" dirty="0"/>
              <a:t>Hyndman, R. J., &amp; Athanasopoulos, G. (2018). Forecasting: Principles and Practice</a:t>
            </a:r>
            <a:r>
              <a:rPr lang="en-IN" sz="2400" dirty="0"/>
              <a:t> – For ARIMA and time series modeling.</a:t>
            </a:r>
          </a:p>
          <a:p>
            <a:pPr marL="457200" indent="-457200">
              <a:buFont typeface="+mj-lt"/>
              <a:buAutoNum type="arabicPeriod"/>
            </a:pPr>
            <a:r>
              <a:rPr lang="en-IN" sz="2400" i="1" dirty="0"/>
              <a:t>Chen, T., &amp; Guestrin, C. (2016). XGBoost: A scalable tree boosting system</a:t>
            </a:r>
            <a:r>
              <a:rPr lang="en-IN" sz="2400" dirty="0"/>
              <a:t> – Use for boosting models on tabular data.</a:t>
            </a:r>
          </a:p>
          <a:p>
            <a:pPr marL="0" indent="0">
              <a:buNone/>
            </a:pPr>
            <a:endParaRPr lang="en-IN" sz="2400" dirty="0"/>
          </a:p>
        </p:txBody>
      </p:sp>
    </p:spTree>
    <p:extLst>
      <p:ext uri="{BB962C8B-B14F-4D97-AF65-F5344CB8AC3E}">
        <p14:creationId xmlns:p14="http://schemas.microsoft.com/office/powerpoint/2010/main" val="728950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descr="A close-up of a certificate&#10;&#10;AI-generated content may be incorrect.">
            <a:extLst>
              <a:ext uri="{FF2B5EF4-FFF2-40B4-BE49-F238E27FC236}">
                <a16:creationId xmlns:a16="http://schemas.microsoft.com/office/drawing/2014/main" id="{91E31AAB-EECD-6870-E040-59D55DF2E997}"/>
              </a:ext>
            </a:extLst>
          </p:cNvPr>
          <p:cNvPicPr>
            <a:picLocks noGrp="1" noChangeAspect="1"/>
          </p:cNvPicPr>
          <p:nvPr>
            <p:ph idx="1"/>
          </p:nvPr>
        </p:nvPicPr>
        <p:blipFill>
          <a:blip r:embed="rId2"/>
          <a:stretch>
            <a:fillRect/>
          </a:stretch>
        </p:blipFill>
        <p:spPr>
          <a:xfrm>
            <a:off x="3071906" y="1301750"/>
            <a:ext cx="6048188" cy="4673600"/>
          </a:xfrm>
        </p:spPr>
      </p:pic>
    </p:spTree>
    <p:extLst>
      <p:ext uri="{BB962C8B-B14F-4D97-AF65-F5344CB8AC3E}">
        <p14:creationId xmlns:p14="http://schemas.microsoft.com/office/powerpoint/2010/main" val="38473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1B6CB-2584-F1E7-073B-811CA490BF1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7BE0B-C2FE-4F9D-A840-B17252540818}"/>
              </a:ext>
            </a:extLst>
          </p:cNvPr>
          <p:cNvSpPr>
            <a:spLocks noGrp="1"/>
          </p:cNvSpPr>
          <p:nvPr>
            <p:ph idx="1"/>
          </p:nvPr>
        </p:nvSpPr>
        <p:spPr>
          <a:xfrm>
            <a:off x="452403" y="1237632"/>
            <a:ext cx="11029615" cy="4673324"/>
          </a:xfrm>
        </p:spPr>
        <p:txBody>
          <a:bodyPr>
            <a:normAutofit/>
          </a:bodyPr>
          <a:lstStyle/>
          <a:p>
            <a:r>
              <a:rPr lang="en-US" dirty="0"/>
              <a:t>Model Building and Training:</a:t>
            </a:r>
          </a:p>
          <a:p>
            <a:pPr lvl="1"/>
            <a:r>
              <a:rPr lang="en-US" dirty="0"/>
              <a:t>Sales Forecasting: Employ AI and machine learning models like time series forecasting (e.g., ARIMA or Prophet) to predict future sales based on historical data and seasonal patterns.</a:t>
            </a:r>
          </a:p>
          <a:p>
            <a:pPr lvl="1"/>
            <a:r>
              <a:rPr lang="en-US" dirty="0"/>
              <a:t>Customer Segmentation: Apply unsupervised learning algorithms (e.g., K-Means clustering) to segment customers based on purchase history, demographics, and behavior.</a:t>
            </a:r>
          </a:p>
          <a:p>
            <a:pPr lvl="1"/>
            <a:r>
              <a:rPr lang="en-US" dirty="0"/>
              <a:t>Product Recommendation: Build personalized recommendation systems using collaborative filtering or content-based filtering techniques to suggest products to customers based on their preferences and browsing history.</a:t>
            </a:r>
          </a:p>
          <a:p>
            <a:pPr lvl="1"/>
            <a:r>
              <a:rPr lang="en-US" dirty="0"/>
              <a:t>Profitability Analysis: Utilize regression models or machine learning algorithms to identify factors influencing profitability and predict potential losses or areas of improvement.</a:t>
            </a:r>
          </a:p>
          <a:p>
            <a:r>
              <a:rPr lang="en-US" dirty="0"/>
              <a:t>Model Evaluation:</a:t>
            </a:r>
          </a:p>
          <a:p>
            <a:pPr lvl="1"/>
            <a:r>
              <a:rPr lang="en-US" dirty="0"/>
              <a:t>Evaluate the performance of the developed models using appropriate metrics, such as Mean Absolute Percentage Error (MAPE) for forecasting or accuracy/precision/recall for classification tasks.</a:t>
            </a:r>
          </a:p>
          <a:p>
            <a:r>
              <a:rPr lang="en-US" dirty="0"/>
              <a:t>Deployment and Monitoring:</a:t>
            </a:r>
          </a:p>
          <a:p>
            <a:pPr lvl="1"/>
            <a:r>
              <a:rPr lang="en-US" dirty="0"/>
              <a:t>Deploy the models into a production environment for continuous analysis and prediction.</a:t>
            </a:r>
          </a:p>
          <a:p>
            <a:pPr lvl="1"/>
            <a:r>
              <a:rPr lang="en-US" dirty="0"/>
              <a:t>Establish a monitoring system to track model performance and ensure the generated insights remain accurate and relevant over time.</a:t>
            </a:r>
          </a:p>
        </p:txBody>
      </p:sp>
    </p:spTree>
    <p:extLst>
      <p:ext uri="{BB962C8B-B14F-4D97-AF65-F5344CB8AC3E}">
        <p14:creationId xmlns:p14="http://schemas.microsoft.com/office/powerpoint/2010/main" val="3321869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8" name="Content Placeholder 7" descr="A close-up of a certificate">
            <a:extLst>
              <a:ext uri="{FF2B5EF4-FFF2-40B4-BE49-F238E27FC236}">
                <a16:creationId xmlns:a16="http://schemas.microsoft.com/office/drawing/2014/main" id="{FC3D1AFE-0FC3-0054-BB5D-B4B321E82B49}"/>
              </a:ext>
            </a:extLst>
          </p:cNvPr>
          <p:cNvPicPr>
            <a:picLocks noGrp="1" noChangeAspect="1"/>
          </p:cNvPicPr>
          <p:nvPr>
            <p:ph idx="1"/>
          </p:nvPr>
        </p:nvPicPr>
        <p:blipFill>
          <a:blip r:embed="rId2"/>
          <a:stretch>
            <a:fillRect/>
          </a:stretch>
        </p:blipFill>
        <p:spPr>
          <a:xfrm>
            <a:off x="3071906" y="1301750"/>
            <a:ext cx="6048188" cy="4673600"/>
          </a:xfrm>
        </p:spPr>
      </p:pic>
    </p:spTree>
    <p:extLst>
      <p:ext uri="{BB962C8B-B14F-4D97-AF65-F5344CB8AC3E}">
        <p14:creationId xmlns:p14="http://schemas.microsoft.com/office/powerpoint/2010/main" val="4128710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descr="A screenshot of a certificate">
            <a:extLst>
              <a:ext uri="{FF2B5EF4-FFF2-40B4-BE49-F238E27FC236}">
                <a16:creationId xmlns:a16="http://schemas.microsoft.com/office/drawing/2014/main" id="{68DC1AAF-D739-6A25-599E-26B0C89F4BDA}"/>
              </a:ext>
            </a:extLst>
          </p:cNvPr>
          <p:cNvPicPr>
            <a:picLocks noGrp="1" noChangeAspect="1"/>
          </p:cNvPicPr>
          <p:nvPr>
            <p:ph idx="1"/>
          </p:nvPr>
        </p:nvPicPr>
        <p:blipFill>
          <a:blip r:embed="rId2"/>
          <a:stretch>
            <a:fillRect/>
          </a:stretch>
        </p:blipFill>
        <p:spPr>
          <a:xfrm>
            <a:off x="2789225" y="1301750"/>
            <a:ext cx="6378629" cy="4507589"/>
          </a:xfrm>
        </p:spPr>
      </p:pic>
    </p:spTree>
    <p:extLst>
      <p:ext uri="{BB962C8B-B14F-4D97-AF65-F5344CB8AC3E}">
        <p14:creationId xmlns:p14="http://schemas.microsoft.com/office/powerpoint/2010/main" val="2171852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cap="small" dirty="0">
              <a:latin typeface="Calibri"/>
              <a:cs typeface="Calibri"/>
            </a:endParaRPr>
          </a:p>
          <a:p>
            <a:pPr marL="305435" indent="-305435"/>
            <a:r>
              <a:rPr lang="en-IN" sz="1200" b="1" cap="small" dirty="0">
                <a:latin typeface="Calibri"/>
                <a:ea typeface="+mn-lt"/>
                <a:cs typeface="+mn-lt"/>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endParaRPr lang="en-IN" sz="1200" b="1" cap="small" dirty="0">
              <a:latin typeface="Calibri"/>
              <a:cs typeface="Calibri"/>
            </a:endParaRPr>
          </a:p>
          <a:p>
            <a:pPr marL="305435" indent="-305435"/>
            <a:r>
              <a:rPr lang="en-IN" sz="1200" b="1" cap="small" dirty="0">
                <a:latin typeface="Calibri"/>
                <a:ea typeface="+mn-lt"/>
                <a:cs typeface="+mn-lt"/>
              </a:rPr>
              <a:t>Data Collection:</a:t>
            </a:r>
            <a:endParaRPr lang="en-IN" sz="1200" b="1" cap="small" dirty="0">
              <a:latin typeface="Calibri"/>
              <a:cs typeface="Calibri"/>
            </a:endParaRPr>
          </a:p>
          <a:p>
            <a:pPr marL="629920" lvl="1" indent="-305435"/>
            <a:r>
              <a:rPr lang="en-IN" sz="1200" b="1" cap="small" dirty="0">
                <a:latin typeface="Calibri"/>
                <a:ea typeface="+mn-lt"/>
                <a:cs typeface="+mn-lt"/>
              </a:rPr>
              <a:t>Gather historical data on bike rentals, including time, date, location, and other relevant factors.</a:t>
            </a:r>
            <a:endParaRPr lang="en-IN" sz="1200" b="1" cap="small" dirty="0">
              <a:latin typeface="Calibri"/>
              <a:cs typeface="Calibri"/>
            </a:endParaRPr>
          </a:p>
          <a:p>
            <a:pPr marL="629920" lvl="1" indent="-305435"/>
            <a:r>
              <a:rPr lang="en-IN" sz="1200" b="1" cap="small" dirty="0">
                <a:latin typeface="Calibri"/>
                <a:ea typeface="+mn-lt"/>
                <a:cs typeface="+mn-lt"/>
              </a:rPr>
              <a:t>Utilize real-time data sources, such as weather conditions, events, and holidays, to enhance prediction accuracy.</a:t>
            </a:r>
            <a:endParaRPr lang="en-IN" sz="1200" b="1" cap="small" dirty="0">
              <a:latin typeface="Calibri"/>
              <a:cs typeface="Calibri"/>
            </a:endParaRPr>
          </a:p>
          <a:p>
            <a:pPr marL="305435" indent="-305435"/>
            <a:r>
              <a:rPr lang="en-IN" sz="1200" b="1" cap="small" dirty="0">
                <a:latin typeface="Calibri"/>
                <a:ea typeface="+mn-lt"/>
                <a:cs typeface="+mn-lt"/>
              </a:rPr>
              <a:t>Data Preprocessing:</a:t>
            </a:r>
            <a:endParaRPr lang="en-IN" sz="1200" b="1" cap="small" dirty="0">
              <a:latin typeface="Calibri"/>
              <a:cs typeface="Calibri"/>
            </a:endParaRPr>
          </a:p>
          <a:p>
            <a:pPr marL="629920" lvl="1" indent="-305435"/>
            <a:r>
              <a:rPr lang="en-IN" sz="1200" b="1" cap="small" dirty="0">
                <a:latin typeface="Calibri"/>
                <a:ea typeface="+mn-lt"/>
                <a:cs typeface="+mn-lt"/>
              </a:rPr>
              <a:t>Clean and preprocess the collected data to handle missing values, outliers, and inconsistencies.</a:t>
            </a:r>
            <a:endParaRPr lang="en-IN" sz="1200" b="1" cap="small" dirty="0">
              <a:latin typeface="Calibri"/>
              <a:cs typeface="Calibri"/>
            </a:endParaRPr>
          </a:p>
          <a:p>
            <a:pPr marL="629920" lvl="1" indent="-305435"/>
            <a:r>
              <a:rPr lang="en-IN" sz="1200" b="1" cap="small" dirty="0">
                <a:latin typeface="Calibri"/>
                <a:ea typeface="+mn-lt"/>
                <a:cs typeface="+mn-lt"/>
              </a:rPr>
              <a:t>Feature engineering to extract relevant features from the data that might impact bike demand.</a:t>
            </a:r>
            <a:endParaRPr lang="en-IN" sz="1200" b="1" cap="small" dirty="0">
              <a:latin typeface="Calibri"/>
              <a:cs typeface="Calibri"/>
            </a:endParaRPr>
          </a:p>
          <a:p>
            <a:pPr marL="305435" indent="-305435"/>
            <a:r>
              <a:rPr lang="en-IN" sz="1200" b="1" cap="small" dirty="0">
                <a:latin typeface="Calibri"/>
                <a:ea typeface="+mn-lt"/>
                <a:cs typeface="+mn-lt"/>
              </a:rPr>
              <a:t>Machine Learning Algorithm:</a:t>
            </a:r>
            <a:endParaRPr lang="en-IN" sz="1200" b="1" cap="small" dirty="0">
              <a:latin typeface="Calibri"/>
              <a:cs typeface="Calibri"/>
            </a:endParaRPr>
          </a:p>
          <a:p>
            <a:pPr marL="629920" lvl="1" indent="-305435"/>
            <a:r>
              <a:rPr lang="en-IN" sz="1200" b="1" cap="small" dirty="0">
                <a:latin typeface="Calibri"/>
                <a:ea typeface="+mn-lt"/>
                <a:cs typeface="+mn-lt"/>
              </a:rPr>
              <a:t>Implement a machine learning algorithm, such as a time-series forecasting model (e.g., ARIMA, SARIMA, LSTM, XGBOOST), to predict bike counts based on historical patterns.</a:t>
            </a:r>
            <a:endParaRPr lang="en-IN" sz="1200" b="1" cap="small" dirty="0">
              <a:latin typeface="Calibri"/>
              <a:cs typeface="Calibri"/>
            </a:endParaRPr>
          </a:p>
          <a:p>
            <a:pPr marL="629920" lvl="1" indent="-305435"/>
            <a:r>
              <a:rPr lang="en-IN" sz="1200" b="1" cap="small" dirty="0">
                <a:latin typeface="Calibri"/>
                <a:ea typeface="+mn-lt"/>
                <a:cs typeface="+mn-lt"/>
              </a:rPr>
              <a:t>Consider incorporating other factors like weather conditions, day of the week, and special events to improve prediction accuracy.</a:t>
            </a:r>
            <a:endParaRPr lang="en-IN" sz="1200" b="1" cap="small" dirty="0">
              <a:latin typeface="Calibri"/>
              <a:cs typeface="Calibri"/>
            </a:endParaRPr>
          </a:p>
          <a:p>
            <a:pPr marL="305435" indent="-305435"/>
            <a:r>
              <a:rPr lang="en-IN" sz="1200" b="1" cap="small" dirty="0">
                <a:latin typeface="Calibri"/>
                <a:ea typeface="+mn-lt"/>
                <a:cs typeface="+mn-lt"/>
              </a:rPr>
              <a:t>Deployment:</a:t>
            </a:r>
            <a:endParaRPr lang="en-IN" sz="1200" b="1" cap="small" dirty="0">
              <a:latin typeface="Calibri"/>
              <a:cs typeface="Calibri"/>
            </a:endParaRPr>
          </a:p>
          <a:p>
            <a:pPr marL="629920" lvl="1" indent="-305435"/>
            <a:r>
              <a:rPr lang="en-IN" sz="1200" b="1" cap="small" dirty="0">
                <a:latin typeface="Calibri"/>
                <a:ea typeface="+mn-lt"/>
                <a:cs typeface="+mn-lt"/>
              </a:rPr>
              <a:t>Develop a user-friendly interface or application that provides real-time predictions for bike counts at different hours.</a:t>
            </a:r>
            <a:endParaRPr lang="en-IN" sz="1200" b="1" cap="small" dirty="0">
              <a:latin typeface="Calibri"/>
              <a:cs typeface="Calibri"/>
            </a:endParaRPr>
          </a:p>
          <a:p>
            <a:pPr marL="629920" lvl="1" indent="-305435"/>
            <a:r>
              <a:rPr lang="en-IN" sz="1200" b="1" cap="small" dirty="0">
                <a:latin typeface="Calibri"/>
                <a:ea typeface="+mn-lt"/>
                <a:cs typeface="+mn-lt"/>
              </a:rPr>
              <a:t>Deploy the solution on a scalable and reliable platform, considering factors like server infrastructure, response time, and user accessibility.</a:t>
            </a:r>
            <a:endParaRPr lang="en-IN" sz="1200" b="1" cap="small" dirty="0">
              <a:latin typeface="Calibri"/>
              <a:cs typeface="Calibri"/>
            </a:endParaRPr>
          </a:p>
          <a:p>
            <a:pPr marL="305435" indent="-305435"/>
            <a:r>
              <a:rPr lang="en-IN" sz="1200" b="1" cap="small" dirty="0">
                <a:latin typeface="Calibri"/>
                <a:ea typeface="+mn-lt"/>
                <a:cs typeface="+mn-lt"/>
              </a:rPr>
              <a:t>Evaluation:</a:t>
            </a:r>
            <a:endParaRPr lang="en-IN" sz="1200" b="1" cap="small" dirty="0">
              <a:latin typeface="Calibri"/>
              <a:cs typeface="Calibri"/>
            </a:endParaRPr>
          </a:p>
          <a:p>
            <a:pPr marL="629920" lvl="1" indent="-305435"/>
            <a:r>
              <a:rPr lang="en-IN" sz="1200" b="1" cap="small" dirty="0">
                <a:latin typeface="Calibri"/>
                <a:ea typeface="+mn-lt"/>
                <a:cs typeface="+mn-lt"/>
              </a:rPr>
              <a:t>Assess the model's performance using appropriate metrics such as Mean Absolute Error (MAE), Root Mean Squared Error (RMSE), or other relevant metrics.</a:t>
            </a:r>
            <a:endParaRPr lang="en-IN" sz="1200" b="1" cap="small" dirty="0">
              <a:latin typeface="Calibri"/>
              <a:cs typeface="Calibri"/>
            </a:endParaRPr>
          </a:p>
          <a:p>
            <a:pPr marL="629920" lvl="1" indent="-305435"/>
            <a:r>
              <a:rPr lang="en-IN" sz="1200" b="1" cap="small" dirty="0">
                <a:latin typeface="Calibri"/>
                <a:ea typeface="+mn-lt"/>
                <a:cs typeface="+mn-lt"/>
              </a:rPr>
              <a:t>Fine-tune the model based on feedback and continuous monitoring of prediction accuracy.</a:t>
            </a:r>
            <a:endParaRPr lang="en-IN" sz="1200" cap="small" dirty="0"/>
          </a:p>
          <a:p>
            <a:pPr marL="0" indent="0">
              <a:buNone/>
            </a:pPr>
            <a:endParaRPr lang="en-IN" cap="small" dirty="0"/>
          </a:p>
        </p:txBody>
      </p:sp>
    </p:spTree>
    <p:extLst>
      <p:ext uri="{BB962C8B-B14F-4D97-AF65-F5344CB8AC3E}">
        <p14:creationId xmlns:p14="http://schemas.microsoft.com/office/powerpoint/2010/main" val="321035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IN" sz="1800" b="1" dirty="0">
                <a:solidFill>
                  <a:srgbClr val="0F0F0F"/>
                </a:solidFill>
                <a:ea typeface="+mn-lt"/>
                <a:cs typeface="+mn-lt"/>
              </a:rPr>
              <a:t>The "System Approach" section outlines the overall strategy and methodology for developing and implementing the rental bike prediction system. Here's a suggested structure for this section:</a:t>
            </a:r>
            <a:endParaRPr lang="en-US" dirty="0"/>
          </a:p>
          <a:p>
            <a:pPr marL="305435" indent="-305435"/>
            <a:r>
              <a:rPr lang="en-IN" sz="1800" b="1" dirty="0">
                <a:solidFill>
                  <a:srgbClr val="0F0F0F"/>
                </a:solidFill>
              </a:rPr>
              <a:t>System requirement's</a:t>
            </a:r>
          </a:p>
          <a:p>
            <a:pPr marL="305435" indent="-305435"/>
            <a:r>
              <a:rPr lang="en-IN" sz="1800" b="1" dirty="0">
                <a:solidFill>
                  <a:srgbClr val="0F0F0F"/>
                </a:solidFill>
              </a:rPr>
              <a:t>Library required to build the model</a:t>
            </a: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BCFB-7FDC-A504-F388-8CE1FA7A513B}"/>
              </a:ext>
            </a:extLst>
          </p:cNvPr>
          <p:cNvSpPr>
            <a:spLocks noGrp="1"/>
          </p:cNvSpPr>
          <p:nvPr>
            <p:ph type="title"/>
          </p:nvPr>
        </p:nvSpPr>
        <p:spPr>
          <a:xfrm>
            <a:off x="1527977" y="882650"/>
            <a:ext cx="8610600" cy="537653"/>
          </a:xfrm>
        </p:spPr>
        <p:txBody>
          <a:bodyPr/>
          <a:lstStyle/>
          <a:p>
            <a:pPr algn="ctr"/>
            <a:r>
              <a:rPr lang="en-US" dirty="0">
                <a:latin typeface="Arial" panose="020B0604020202020204" pitchFamily="34" charset="0"/>
                <a:cs typeface="Arial" panose="020B0604020202020204" pitchFamily="34" charset="0"/>
              </a:rPr>
              <a:t>SYSTEM REQUIREMENTS</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353C7C-4C36-9A19-231F-1754ACE19133}"/>
              </a:ext>
            </a:extLst>
          </p:cNvPr>
          <p:cNvSpPr>
            <a:spLocks noGrp="1"/>
          </p:cNvSpPr>
          <p:nvPr>
            <p:ph idx="1"/>
          </p:nvPr>
        </p:nvSpPr>
        <p:spPr>
          <a:xfrm>
            <a:off x="581192" y="1294075"/>
            <a:ext cx="11029615" cy="4673324"/>
          </a:xfrm>
        </p:spPr>
        <p:txBody>
          <a:bodyPr>
            <a:normAutofit/>
          </a:bodyPr>
          <a:lstStyle/>
          <a:p>
            <a:pPr marL="0" indent="0">
              <a:buNone/>
            </a:pPr>
            <a:r>
              <a:rPr lang="en-IN" sz="1800" b="1" cap="small" dirty="0"/>
              <a:t>1. Hardware Requirements:</a:t>
            </a:r>
          </a:p>
          <a:p>
            <a:r>
              <a:rPr lang="en-IN" sz="1800" cap="small" dirty="0"/>
              <a:t>Processor: Intel i5/i7 or equivalent (multi-core recommended)</a:t>
            </a:r>
          </a:p>
          <a:p>
            <a:r>
              <a:rPr lang="en-IN" sz="1800" cap="small" dirty="0"/>
              <a:t>RAM: Minimum 8 GB (16 GB recommended for faster processing)</a:t>
            </a:r>
          </a:p>
          <a:p>
            <a:r>
              <a:rPr lang="en-IN" sz="1800" cap="small" dirty="0"/>
              <a:t>Storage: Minimum 1 GB free space (for dataset and libraries)</a:t>
            </a:r>
          </a:p>
          <a:p>
            <a:pPr marL="0" indent="0">
              <a:buNone/>
            </a:pPr>
            <a:r>
              <a:rPr lang="en-IN" sz="1800" b="1" cap="small" dirty="0"/>
              <a:t>2. Software Requirements:</a:t>
            </a:r>
          </a:p>
          <a:p>
            <a:r>
              <a:rPr lang="en-IN" sz="1800" cap="small" dirty="0"/>
              <a:t>OS: Windows 10/11, macOS, or any Linux distribution</a:t>
            </a:r>
          </a:p>
          <a:p>
            <a:r>
              <a:rPr lang="en-IN" sz="1800" cap="small" dirty="0"/>
              <a:t>Python version: 3.8 or above</a:t>
            </a:r>
          </a:p>
          <a:p>
            <a:r>
              <a:rPr lang="en-IN" sz="1800" cap="small" dirty="0"/>
              <a:t>IDE: Jupyter Notebook, VS Code, or Google Colab</a:t>
            </a:r>
          </a:p>
          <a:p>
            <a:endParaRPr lang="en-IN" sz="1800" cap="small" dirty="0"/>
          </a:p>
        </p:txBody>
      </p:sp>
    </p:spTree>
    <p:extLst>
      <p:ext uri="{BB962C8B-B14F-4D97-AF65-F5344CB8AC3E}">
        <p14:creationId xmlns:p14="http://schemas.microsoft.com/office/powerpoint/2010/main" val="373712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A502-C2FB-BCA6-BB00-171932313BE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4AE805D-A2F1-52FF-897F-443316043A1C}"/>
              </a:ext>
            </a:extLst>
          </p:cNvPr>
          <p:cNvSpPr txBox="1">
            <a:spLocks/>
          </p:cNvSpPr>
          <p:nvPr/>
        </p:nvSpPr>
        <p:spPr>
          <a:xfrm>
            <a:off x="1917589" y="366809"/>
            <a:ext cx="8610600" cy="635055"/>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200" b="1" dirty="0">
                <a:latin typeface="Arial" panose="020B0604020202020204" pitchFamily="34" charset="0"/>
                <a:cs typeface="Arial" panose="020B0604020202020204" pitchFamily="34" charset="0"/>
              </a:rPr>
              <a:t>Library required to build the model</a:t>
            </a:r>
            <a:endParaRPr lang="en-IN" sz="3200" dirty="0">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9AFC0048-3C44-7467-1C66-385349593140}"/>
              </a:ext>
            </a:extLst>
          </p:cNvPr>
          <p:cNvSpPr txBox="1">
            <a:spLocks noChangeArrowheads="1"/>
          </p:cNvSpPr>
          <p:nvPr/>
        </p:nvSpPr>
        <p:spPr bwMode="auto">
          <a:xfrm>
            <a:off x="1051891" y="1257624"/>
            <a:ext cx="10088217" cy="491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1. Data Handling &amp; Manipulation</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pandas</a:t>
            </a:r>
            <a:r>
              <a:rPr lang="en-US" altLang="en-US" sz="1800" cap="small" dirty="0">
                <a:solidFill>
                  <a:schemeClr val="tx1"/>
                </a:solidFill>
              </a:rPr>
              <a:t> – For reading and manipulating tabular data</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numpy</a:t>
            </a:r>
            <a:r>
              <a:rPr lang="en-US" altLang="en-US" sz="1800" cap="small" dirty="0">
                <a:solidFill>
                  <a:schemeClr val="tx1"/>
                </a:solidFill>
              </a:rPr>
              <a:t> – For numerical operations</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endParaRPr lang="en-US" altLang="en-US" sz="1800" b="1"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2. Data Visualization</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matplotlib</a:t>
            </a:r>
            <a:r>
              <a:rPr lang="en-US" altLang="en-US" sz="1800" cap="small" dirty="0">
                <a:solidFill>
                  <a:schemeClr val="tx1"/>
                </a:solidFill>
              </a:rPr>
              <a:t> – For basic plotting and visualization</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seaborn</a:t>
            </a:r>
            <a:r>
              <a:rPr lang="en-US" altLang="en-US" sz="1800" cap="small" dirty="0">
                <a:solidFill>
                  <a:schemeClr val="tx1"/>
                </a:solidFill>
              </a:rPr>
              <a:t> – For advanced statistical plots</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endParaRPr lang="en-US" altLang="en-US" sz="1800" b="1"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3. Data Preprocessing</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sklearn.preprocessing</a:t>
            </a:r>
            <a:r>
              <a:rPr lang="en-US" altLang="en-US" sz="1800" cap="small" dirty="0">
                <a:solidFill>
                  <a:schemeClr val="tx1"/>
                </a:solidFill>
              </a:rPr>
              <a:t> – For encoding, scaling, imputing data</a:t>
            </a:r>
          </a:p>
          <a:p>
            <a:pPr marL="0" indent="0" defTabSz="914400" eaLnBrk="0" fontAlgn="base" hangingPunct="0">
              <a:lnSpc>
                <a:spcPct val="100000"/>
              </a:lnSpc>
              <a:spcBef>
                <a:spcPct val="0"/>
              </a:spcBef>
              <a:spcAft>
                <a:spcPct val="0"/>
              </a:spcAft>
              <a:buClrTx/>
              <a:buSzTx/>
              <a:buFontTx/>
              <a:buNone/>
            </a:pPr>
            <a:endParaRPr lang="en-US" altLang="en-US" sz="1800" b="1"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None/>
            </a:pPr>
            <a:r>
              <a:rPr lang="en-US" altLang="en-US" sz="1800" b="1" cap="small" dirty="0">
                <a:solidFill>
                  <a:schemeClr val="tx1"/>
                </a:solidFill>
                <a:latin typeface="Arial" panose="020B0604020202020204" pitchFamily="34" charset="0"/>
              </a:rPr>
              <a:t>4. Model Building</a:t>
            </a: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sklearn.linear_model</a:t>
            </a:r>
            <a:r>
              <a:rPr lang="en-US" altLang="en-US" sz="1800" cap="small" dirty="0">
                <a:solidFill>
                  <a:schemeClr val="tx1"/>
                </a:solidFill>
              </a:rPr>
              <a:t> – For linear regression models</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sklearn.ensemble</a:t>
            </a:r>
            <a:r>
              <a:rPr lang="en-US" altLang="en-US" sz="1800" cap="small" dirty="0">
                <a:solidFill>
                  <a:schemeClr val="tx1"/>
                </a:solidFill>
              </a:rPr>
              <a:t> – For models like Random Forest, Gradient Boosting</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xgboost</a:t>
            </a:r>
            <a:r>
              <a:rPr lang="en-US" altLang="en-US" sz="1800" cap="small" dirty="0">
                <a:solidFill>
                  <a:schemeClr val="tx1"/>
                </a:solidFill>
              </a:rPr>
              <a:t> – For extreme gradient boosting (if needed)</a:t>
            </a:r>
            <a:endParaRPr lang="en-US" altLang="en-US" sz="4800" cap="small"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SzTx/>
              <a:buFontTx/>
              <a:buChar char="•"/>
            </a:pPr>
            <a:r>
              <a:rPr lang="en-US" altLang="en-US" sz="2400" cap="small" dirty="0">
                <a:solidFill>
                  <a:schemeClr val="tx1"/>
                </a:solidFill>
                <a:latin typeface="Arial Unicode MS"/>
              </a:rPr>
              <a:t>lightgbm</a:t>
            </a:r>
            <a:r>
              <a:rPr lang="en-US" altLang="en-US" sz="1800" cap="small" dirty="0">
                <a:solidFill>
                  <a:schemeClr val="tx1"/>
                </a:solidFill>
              </a:rPr>
              <a:t> – For faster and efficient boosting (optional)</a:t>
            </a:r>
            <a:endParaRPr lang="en-US" altLang="en-US" sz="4800" cap="small" dirty="0">
              <a:solidFill>
                <a:schemeClr val="tx1"/>
              </a:solidFill>
              <a:latin typeface="Arial" panose="020B0604020202020204" pitchFamily="34" charset="0"/>
            </a:endParaRPr>
          </a:p>
        </p:txBody>
      </p:sp>
    </p:spTree>
    <p:extLst>
      <p:ext uri="{BB962C8B-B14F-4D97-AF65-F5344CB8AC3E}">
        <p14:creationId xmlns:p14="http://schemas.microsoft.com/office/powerpoint/2010/main" val="173684450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102</TotalTime>
  <Words>2416</Words>
  <Application>Microsoft Office PowerPoint</Application>
  <PresentationFormat>Widescreen</PresentationFormat>
  <Paragraphs>255</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Arial Unicode MS</vt:lpstr>
      <vt:lpstr>Calibri</vt:lpstr>
      <vt:lpstr>Calibri Light</vt:lpstr>
      <vt:lpstr>Franklin Gothic Book</vt:lpstr>
      <vt:lpstr>Franklin Gothic Demi</vt:lpstr>
      <vt:lpstr>Times New Roman</vt:lpstr>
      <vt:lpstr>Wingdings 2</vt:lpstr>
      <vt:lpstr>DividendVTI</vt:lpstr>
      <vt:lpstr>SuperStore Data Analysis Using Ai with Data Science</vt:lpstr>
      <vt:lpstr>OUTLINE</vt:lpstr>
      <vt:lpstr>Problem Statement</vt:lpstr>
      <vt:lpstr>PowerPoint Presentation</vt:lpstr>
      <vt:lpstr>PowerPoint Presentation</vt:lpstr>
      <vt:lpstr>Proposed Solution</vt:lpstr>
      <vt:lpstr>System  Approach</vt:lpstr>
      <vt:lpstr>SYSTEM REQUIREMENTS</vt:lpstr>
      <vt:lpstr>PowerPoint Presentation</vt:lpstr>
      <vt:lpstr>PowerPoint Presentation</vt:lpstr>
      <vt:lpstr>Algorithm &amp; Deployment</vt:lpstr>
      <vt:lpstr>Algorithm &amp; Deployment</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Results and screenshots</vt:lpstr>
      <vt:lpstr>Conclusion</vt:lpstr>
      <vt:lpstr>PowerPoint Presentation</vt:lpstr>
      <vt:lpstr>PowerPoint Presentation</vt:lpstr>
      <vt:lpstr>PowerPoint Presentation</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Shrrivathsan SG</cp:lastModifiedBy>
  <cp:revision>63</cp:revision>
  <dcterms:created xsi:type="dcterms:W3CDTF">2021-05-26T16:50:10Z</dcterms:created>
  <dcterms:modified xsi:type="dcterms:W3CDTF">2025-08-01T08:30:36Z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